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xml" ContentType="application/vnd.openxmlformats-officedocument.presentationml.notesSlide+xml"/>
  <Override PartName="/ppt/tags/tag60.xml" ContentType="application/vnd.openxmlformats-officedocument.presentationml.tags+xml"/>
  <Override PartName="/ppt/notesSlides/notesSlide2.xml" ContentType="application/vnd.openxmlformats-officedocument.presentationml.notesSlide+xml"/>
  <Override PartName="/ppt/tags/tag61.xml" ContentType="application/vnd.openxmlformats-officedocument.presentationml.tags+xml"/>
  <Override PartName="/ppt/notesSlides/notesSlide3.xml" ContentType="application/vnd.openxmlformats-officedocument.presentationml.notesSlide+xml"/>
  <Override PartName="/ppt/tags/tag62.xml" ContentType="application/vnd.openxmlformats-officedocument.presentationml.tags+xml"/>
  <Override PartName="/ppt/notesSlides/notesSlide4.xml" ContentType="application/vnd.openxmlformats-officedocument.presentationml.notesSlide+xml"/>
  <Override PartName="/ppt/tags/tag63.xml" ContentType="application/vnd.openxmlformats-officedocument.presentationml.tags+xml"/>
  <Override PartName="/ppt/notesSlides/notesSlide5.xml" ContentType="application/vnd.openxmlformats-officedocument.presentationml.notesSlide+xml"/>
  <Override PartName="/ppt/tags/tag64.xml" ContentType="application/vnd.openxmlformats-officedocument.presentationml.tags+xml"/>
  <Override PartName="/ppt/notesSlides/notesSlide6.xml" ContentType="application/vnd.openxmlformats-officedocument.presentationml.notesSlide+xml"/>
  <Override PartName="/ppt/tags/tag65.xml" ContentType="application/vnd.openxmlformats-officedocument.presentationml.tags+xml"/>
  <Override PartName="/ppt/notesSlides/notesSlide7.xml" ContentType="application/vnd.openxmlformats-officedocument.presentationml.notesSlide+xml"/>
  <Override PartName="/ppt/tags/tag66.xml" ContentType="application/vnd.openxmlformats-officedocument.presentationml.tags+xml"/>
  <Override PartName="/ppt/notesSlides/notesSlide8.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69"/>
  </p:notesMasterIdLst>
  <p:sldIdLst>
    <p:sldId id="256" r:id="rId2"/>
    <p:sldId id="334" r:id="rId3"/>
    <p:sldId id="335" r:id="rId4"/>
    <p:sldId id="269" r:id="rId5"/>
    <p:sldId id="257" r:id="rId6"/>
    <p:sldId id="267" r:id="rId7"/>
    <p:sldId id="336" r:id="rId8"/>
    <p:sldId id="339" r:id="rId9"/>
    <p:sldId id="420" r:id="rId10"/>
    <p:sldId id="341" r:id="rId11"/>
    <p:sldId id="421" r:id="rId12"/>
    <p:sldId id="422" r:id="rId13"/>
    <p:sldId id="423" r:id="rId14"/>
    <p:sldId id="424" r:id="rId15"/>
    <p:sldId id="425" r:id="rId16"/>
    <p:sldId id="426" r:id="rId17"/>
    <p:sldId id="427" r:id="rId18"/>
    <p:sldId id="428" r:id="rId19"/>
    <p:sldId id="429" r:id="rId20"/>
    <p:sldId id="430" r:id="rId21"/>
    <p:sldId id="431" r:id="rId22"/>
    <p:sldId id="432" r:id="rId23"/>
    <p:sldId id="433" r:id="rId24"/>
    <p:sldId id="434" r:id="rId25"/>
    <p:sldId id="435" r:id="rId26"/>
    <p:sldId id="436" r:id="rId27"/>
    <p:sldId id="437" r:id="rId28"/>
    <p:sldId id="438" r:id="rId29"/>
    <p:sldId id="258" r:id="rId30"/>
    <p:sldId id="327" r:id="rId31"/>
    <p:sldId id="342" r:id="rId32"/>
    <p:sldId id="343" r:id="rId33"/>
    <p:sldId id="345" r:id="rId34"/>
    <p:sldId id="347" r:id="rId35"/>
    <p:sldId id="349" r:id="rId36"/>
    <p:sldId id="351" r:id="rId37"/>
    <p:sldId id="352" r:id="rId38"/>
    <p:sldId id="353" r:id="rId39"/>
    <p:sldId id="354" r:id="rId40"/>
    <p:sldId id="355" r:id="rId41"/>
    <p:sldId id="357" r:id="rId42"/>
    <p:sldId id="358" r:id="rId43"/>
    <p:sldId id="360" r:id="rId44"/>
    <p:sldId id="362" r:id="rId45"/>
    <p:sldId id="361" r:id="rId46"/>
    <p:sldId id="364" r:id="rId47"/>
    <p:sldId id="365" r:id="rId48"/>
    <p:sldId id="439" r:id="rId49"/>
    <p:sldId id="366" r:id="rId50"/>
    <p:sldId id="367" r:id="rId51"/>
    <p:sldId id="369" r:id="rId52"/>
    <p:sldId id="370" r:id="rId53"/>
    <p:sldId id="371" r:id="rId54"/>
    <p:sldId id="372" r:id="rId55"/>
    <p:sldId id="374" r:id="rId56"/>
    <p:sldId id="377" r:id="rId57"/>
    <p:sldId id="378" r:id="rId58"/>
    <p:sldId id="380" r:id="rId59"/>
    <p:sldId id="381" r:id="rId60"/>
    <p:sldId id="383" r:id="rId61"/>
    <p:sldId id="384" r:id="rId62"/>
    <p:sldId id="385" r:id="rId63"/>
    <p:sldId id="387" r:id="rId64"/>
    <p:sldId id="390" r:id="rId65"/>
    <p:sldId id="416" r:id="rId66"/>
    <p:sldId id="417" r:id="rId67"/>
    <p:sldId id="419" r:id="rId68"/>
  </p:sldIdLst>
  <p:sldSz cx="12192000" cy="6858000"/>
  <p:notesSz cx="6858000" cy="9144000"/>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A7A"/>
    <a:srgbClr val="F2F2F2"/>
    <a:srgbClr val="5A2781"/>
    <a:srgbClr val="026E35"/>
    <a:srgbClr val="044595"/>
    <a:srgbClr val="A11212"/>
    <a:srgbClr val="FDE7E7"/>
    <a:srgbClr val="FBD9D9"/>
    <a:srgbClr val="203A6B"/>
    <a:srgbClr val="DCE5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94660"/>
  </p:normalViewPr>
  <p:slideViewPr>
    <p:cSldViewPr snapToGrid="0">
      <p:cViewPr varScale="1">
        <p:scale>
          <a:sx n="74" d="100"/>
          <a:sy n="74" d="100"/>
        </p:scale>
        <p:origin x="30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56</a:t>
            </a:fld>
            <a:endParaRPr lang="zh-CN" altLang="en-US"/>
          </a:p>
        </p:txBody>
      </p:sp>
    </p:spTree>
    <p:extLst>
      <p:ext uri="{BB962C8B-B14F-4D97-AF65-F5344CB8AC3E}">
        <p14:creationId xmlns:p14="http://schemas.microsoft.com/office/powerpoint/2010/main" val="3468529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57</a:t>
            </a:fld>
            <a:endParaRPr lang="zh-CN" altLang="en-US"/>
          </a:p>
        </p:txBody>
      </p:sp>
    </p:spTree>
    <p:extLst>
      <p:ext uri="{BB962C8B-B14F-4D97-AF65-F5344CB8AC3E}">
        <p14:creationId xmlns:p14="http://schemas.microsoft.com/office/powerpoint/2010/main" val="4123939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58</a:t>
            </a:fld>
            <a:endParaRPr lang="zh-CN" altLang="en-US"/>
          </a:p>
        </p:txBody>
      </p:sp>
    </p:spTree>
    <p:extLst>
      <p:ext uri="{BB962C8B-B14F-4D97-AF65-F5344CB8AC3E}">
        <p14:creationId xmlns:p14="http://schemas.microsoft.com/office/powerpoint/2010/main" val="894810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59</a:t>
            </a:fld>
            <a:endParaRPr lang="zh-CN" altLang="en-US"/>
          </a:p>
        </p:txBody>
      </p:sp>
    </p:spTree>
    <p:extLst>
      <p:ext uri="{BB962C8B-B14F-4D97-AF65-F5344CB8AC3E}">
        <p14:creationId xmlns:p14="http://schemas.microsoft.com/office/powerpoint/2010/main" val="3600266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60</a:t>
            </a:fld>
            <a:endParaRPr lang="zh-CN" altLang="en-US"/>
          </a:p>
        </p:txBody>
      </p:sp>
    </p:spTree>
    <p:extLst>
      <p:ext uri="{BB962C8B-B14F-4D97-AF65-F5344CB8AC3E}">
        <p14:creationId xmlns:p14="http://schemas.microsoft.com/office/powerpoint/2010/main" val="3319271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61</a:t>
            </a:fld>
            <a:endParaRPr lang="zh-CN" altLang="en-US"/>
          </a:p>
        </p:txBody>
      </p:sp>
    </p:spTree>
    <p:extLst>
      <p:ext uri="{BB962C8B-B14F-4D97-AF65-F5344CB8AC3E}">
        <p14:creationId xmlns:p14="http://schemas.microsoft.com/office/powerpoint/2010/main" val="3659881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62</a:t>
            </a:fld>
            <a:endParaRPr lang="zh-CN" altLang="en-US"/>
          </a:p>
        </p:txBody>
      </p:sp>
    </p:spTree>
    <p:extLst>
      <p:ext uri="{BB962C8B-B14F-4D97-AF65-F5344CB8AC3E}">
        <p14:creationId xmlns:p14="http://schemas.microsoft.com/office/powerpoint/2010/main" val="160275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63</a:t>
            </a:fld>
            <a:endParaRPr lang="zh-CN" altLang="en-US"/>
          </a:p>
        </p:txBody>
      </p:sp>
    </p:spTree>
    <p:extLst>
      <p:ext uri="{BB962C8B-B14F-4D97-AF65-F5344CB8AC3E}">
        <p14:creationId xmlns:p14="http://schemas.microsoft.com/office/powerpoint/2010/main" val="3609797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hyperlink" Target="https://baike.so.com/doc/429370-454711.html"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baike.so.com/doc/5025729-5251738.html" TargetMode="Externa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baike.so.com/doc/4361088-4566666.html" TargetMode="Externa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37.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3.xml"/><Relationship Id="rId1" Type="http://schemas.openxmlformats.org/officeDocument/2006/relationships/tags" Target="../tags/tag55.xml"/><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3.xml"/><Relationship Id="rId1" Type="http://schemas.openxmlformats.org/officeDocument/2006/relationships/tags" Target="../tags/tag56.xml"/><Relationship Id="rId5" Type="http://schemas.openxmlformats.org/officeDocument/2006/relationships/image" Target="../media/image49.png"/><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59.xml"/><Relationship Id="rId5" Type="http://schemas.openxmlformats.org/officeDocument/2006/relationships/image" Target="../media/image53.png"/><Relationship Id="rId4" Type="http://schemas.openxmlformats.org/officeDocument/2006/relationships/image" Target="../media/image52.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54.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2.xml"/><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62.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67.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Layout" Target="../slideLayouts/slideLayout4.xml"/><Relationship Id="rId5" Type="http://schemas.openxmlformats.org/officeDocument/2006/relationships/tags" Target="../tags/tag74.xml"/><Relationship Id="rId4" Type="http://schemas.openxmlformats.org/officeDocument/2006/relationships/tags" Target="../tags/tag7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113191"/>
            <a:ext cx="9091366" cy="842978"/>
          </a:xfrm>
          <a:prstGeom prst="rect">
            <a:avLst/>
          </a:prstGeom>
          <a:noFill/>
        </p:spPr>
        <p:txBody>
          <a:bodyPr wrap="square" rtlCol="0">
            <a:spAutoFit/>
          </a:bodyPr>
          <a:lstStyle/>
          <a:p>
            <a:pPr algn="ctr"/>
            <a:r>
              <a:rPr lang="zh-CN" altLang="en-US" sz="4800" b="1" dirty="0">
                <a:solidFill>
                  <a:schemeClr val="bg1"/>
                </a:solidFill>
              </a:rPr>
              <a:t>第九章 色彩修正</a:t>
            </a:r>
            <a:endParaRPr lang="en-US" altLang="zh-CN" sz="4800" b="1" dirty="0">
              <a:solidFill>
                <a:schemeClr val="bg1"/>
              </a:solidFill>
            </a:endParaRPr>
          </a:p>
        </p:txBody>
      </p:sp>
      <p:sp>
        <p:nvSpPr>
          <p:cNvPr id="92" name="文本框 91"/>
          <p:cNvSpPr txBox="1"/>
          <p:nvPr/>
        </p:nvSpPr>
        <p:spPr>
          <a:xfrm>
            <a:off x="3979783" y="3687449"/>
            <a:ext cx="4232441" cy="338554"/>
          </a:xfrm>
          <a:prstGeom prst="rect">
            <a:avLst/>
          </a:prstGeom>
          <a:noFill/>
        </p:spPr>
        <p:txBody>
          <a:bodyPr wrap="none" rtlCol="0">
            <a:spAutoFit/>
          </a:bodyPr>
          <a:lstStyle/>
          <a:p>
            <a:pPr algn="ctr"/>
            <a:r>
              <a:rPr lang="en-US" altLang="zh-CN" sz="1600" spc="300" dirty="0">
                <a:solidFill>
                  <a:schemeClr val="bg1"/>
                </a:solidFill>
              </a:rPr>
              <a:t>Chapter Four Color correction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DA526505-F533-D51E-62F0-7A2EB76B7903}"/>
              </a:ext>
            </a:extLst>
          </p:cNvPr>
          <p:cNvGrpSpPr/>
          <p:nvPr/>
        </p:nvGrpSpPr>
        <p:grpSpPr>
          <a:xfrm>
            <a:off x="66240" y="917064"/>
            <a:ext cx="2161837" cy="918222"/>
            <a:chOff x="53900" y="1497840"/>
            <a:chExt cx="2161837" cy="918222"/>
          </a:xfrm>
        </p:grpSpPr>
        <p:sp>
          <p:nvSpPr>
            <p:cNvPr id="18" name="矩形: 圆角 17">
              <a:extLst>
                <a:ext uri="{FF2B5EF4-FFF2-40B4-BE49-F238E27FC236}">
                  <a16:creationId xmlns:a16="http://schemas.microsoft.com/office/drawing/2014/main" id="{42C5DB54-23AF-A033-F583-3371F4EF005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792E94B7-6FD4-7BC5-1DBE-0ED5150DF945}"/>
                </a:ext>
              </a:extLst>
            </p:cNvPr>
            <p:cNvSpPr txBox="1"/>
            <p:nvPr/>
          </p:nvSpPr>
          <p:spPr>
            <a:xfrm>
              <a:off x="53900" y="1619077"/>
              <a:ext cx="2064281" cy="523220"/>
            </a:xfrm>
            <a:prstGeom prst="rect">
              <a:avLst/>
            </a:prstGeom>
            <a:noFill/>
          </p:spPr>
          <p:txBody>
            <a:bodyPr wrap="square" rtlCol="0">
              <a:spAutoFit/>
            </a:bodyPr>
            <a:lstStyle/>
            <a:p>
              <a:pPr algn="ctr"/>
              <a:r>
                <a:rPr lang="zh-CN" altLang="en-US" sz="2800" b="1" dirty="0">
                  <a:solidFill>
                    <a:schemeClr val="bg1"/>
                  </a:solidFill>
                </a:rPr>
                <a:t>色彩空间</a:t>
              </a:r>
            </a:p>
          </p:txBody>
        </p:sp>
      </p:grpSp>
      <p:sp>
        <p:nvSpPr>
          <p:cNvPr id="20" name="等腰三角形 19">
            <a:extLst>
              <a:ext uri="{FF2B5EF4-FFF2-40B4-BE49-F238E27FC236}">
                <a16:creationId xmlns:a16="http://schemas.microsoft.com/office/drawing/2014/main" id="{ABE4A350-798A-5672-BD3C-41E9204BBA0F}"/>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704265DD-9113-0CC0-C913-34DAABF441BC}"/>
              </a:ext>
            </a:extLst>
          </p:cNvPr>
          <p:cNvSpPr/>
          <p:nvPr/>
        </p:nvSpPr>
        <p:spPr>
          <a:xfrm>
            <a:off x="2543881" y="433596"/>
            <a:ext cx="7105450" cy="222796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sz="2000" b="1" dirty="0">
                <a:solidFill>
                  <a:schemeClr val="tx1"/>
                </a:solidFill>
                <a:latin typeface="+mn-ea"/>
              </a:rPr>
              <a:t>色立体</a:t>
            </a:r>
          </a:p>
          <a:p>
            <a:pPr algn="just"/>
            <a:r>
              <a:rPr lang="zh-CN" altLang="en-US" sz="2000" dirty="0">
                <a:solidFill>
                  <a:schemeClr val="tx1"/>
                </a:solidFill>
                <a:latin typeface="+mn-ea"/>
              </a:rPr>
              <a:t>   色立体是借助三维空间来表示色相、纯度、明度的概念。目前比较通用的色立体有三种：孟塞尔色立体、奥斯特瓦德色立体、日本研究所的色立体，应用最广泛的是孟塞尔色立体，如图</a:t>
            </a:r>
            <a:r>
              <a:rPr lang="en-US" altLang="zh-CN" sz="2000" dirty="0">
                <a:solidFill>
                  <a:schemeClr val="tx1"/>
                </a:solidFill>
                <a:latin typeface="+mn-ea"/>
              </a:rPr>
              <a:t>9-2</a:t>
            </a:r>
            <a:r>
              <a:rPr lang="zh-CN" altLang="en-US" sz="2000" dirty="0">
                <a:solidFill>
                  <a:schemeClr val="tx1"/>
                </a:solidFill>
                <a:latin typeface="+mn-ea"/>
              </a:rPr>
              <a:t>、</a:t>
            </a:r>
            <a:r>
              <a:rPr lang="en-US" altLang="zh-CN" sz="2000" dirty="0">
                <a:solidFill>
                  <a:schemeClr val="tx1"/>
                </a:solidFill>
                <a:latin typeface="+mn-ea"/>
              </a:rPr>
              <a:t>9-3</a:t>
            </a:r>
            <a:r>
              <a:rPr lang="zh-CN" altLang="en-US" sz="2000" dirty="0">
                <a:solidFill>
                  <a:schemeClr val="tx1"/>
                </a:solidFill>
                <a:latin typeface="+mn-ea"/>
              </a:rPr>
              <a:t>所示。</a:t>
            </a:r>
          </a:p>
        </p:txBody>
      </p:sp>
      <p:pic>
        <p:nvPicPr>
          <p:cNvPr id="22" name="图片 21" descr="IMG_257">
            <a:extLst>
              <a:ext uri="{FF2B5EF4-FFF2-40B4-BE49-F238E27FC236}">
                <a16:creationId xmlns:a16="http://schemas.microsoft.com/office/drawing/2014/main" id="{CC498934-9540-C6B4-6E17-74F17BBE2956}"/>
              </a:ext>
            </a:extLst>
          </p:cNvPr>
          <p:cNvPicPr>
            <a:picLocks noChangeAspect="1"/>
          </p:cNvPicPr>
          <p:nvPr/>
        </p:nvPicPr>
        <p:blipFill>
          <a:blip r:embed="rId3"/>
          <a:srcRect b="7022"/>
          <a:stretch>
            <a:fillRect/>
          </a:stretch>
        </p:blipFill>
        <p:spPr>
          <a:xfrm>
            <a:off x="2543881" y="3225781"/>
            <a:ext cx="3172189" cy="2494347"/>
          </a:xfrm>
          <a:prstGeom prst="rect">
            <a:avLst/>
          </a:prstGeom>
          <a:noFill/>
          <a:ln w="9525">
            <a:noFill/>
          </a:ln>
        </p:spPr>
      </p:pic>
      <p:pic>
        <p:nvPicPr>
          <p:cNvPr id="23" name="图片 22" descr="9-3">
            <a:extLst>
              <a:ext uri="{FF2B5EF4-FFF2-40B4-BE49-F238E27FC236}">
                <a16:creationId xmlns:a16="http://schemas.microsoft.com/office/drawing/2014/main" id="{4A135DEC-0C00-8763-A7DA-76B4EC506039}"/>
              </a:ext>
            </a:extLst>
          </p:cNvPr>
          <p:cNvPicPr>
            <a:picLocks noChangeAspect="1"/>
          </p:cNvPicPr>
          <p:nvPr/>
        </p:nvPicPr>
        <p:blipFill>
          <a:blip r:embed="rId4"/>
          <a:stretch>
            <a:fillRect/>
          </a:stretch>
        </p:blipFill>
        <p:spPr>
          <a:xfrm>
            <a:off x="5945039" y="3489185"/>
            <a:ext cx="3502322" cy="2230944"/>
          </a:xfrm>
          <a:prstGeom prst="rect">
            <a:avLst/>
          </a:prstGeom>
        </p:spPr>
      </p:pic>
      <p:sp>
        <p:nvSpPr>
          <p:cNvPr id="25" name="文本框 24">
            <a:extLst>
              <a:ext uri="{FF2B5EF4-FFF2-40B4-BE49-F238E27FC236}">
                <a16:creationId xmlns:a16="http://schemas.microsoft.com/office/drawing/2014/main" id="{F0E6BE08-38E4-9B27-7416-3C472A13410F}"/>
              </a:ext>
            </a:extLst>
          </p:cNvPr>
          <p:cNvSpPr txBox="1"/>
          <p:nvPr/>
        </p:nvSpPr>
        <p:spPr>
          <a:xfrm>
            <a:off x="3550611" y="5909968"/>
            <a:ext cx="6098720" cy="369332"/>
          </a:xfrm>
          <a:prstGeom prst="rect">
            <a:avLst/>
          </a:prstGeom>
          <a:noFill/>
        </p:spPr>
        <p:txBody>
          <a:bodyPr wrap="square">
            <a:spAutoFit/>
          </a:bodyPr>
          <a:lstStyle/>
          <a:p>
            <a:r>
              <a:rPr lang="zh-CN" altLang="zh-CN" sz="1800" kern="100" dirty="0">
                <a:solidFill>
                  <a:srgbClr val="000000"/>
                </a:solidFill>
                <a:effectLst/>
                <a:highlight>
                  <a:srgbClr val="FFFFFF"/>
                </a:highlight>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ea typeface="宋体" panose="02010600030101010101" pitchFamily="2" charset="-122"/>
                <a:cs typeface="宋体" panose="02010600030101010101" pitchFamily="2" charset="-122"/>
              </a:rPr>
              <a:t>9-2</a:t>
            </a:r>
            <a:endParaRPr lang="zh-CN" altLang="en-US" dirty="0"/>
          </a:p>
        </p:txBody>
      </p:sp>
      <p:sp>
        <p:nvSpPr>
          <p:cNvPr id="27" name="文本框 26">
            <a:extLst>
              <a:ext uri="{FF2B5EF4-FFF2-40B4-BE49-F238E27FC236}">
                <a16:creationId xmlns:a16="http://schemas.microsoft.com/office/drawing/2014/main" id="{37F85687-4F1B-D297-2DFE-5AD03EE03378}"/>
              </a:ext>
            </a:extLst>
          </p:cNvPr>
          <p:cNvSpPr txBox="1"/>
          <p:nvPr/>
        </p:nvSpPr>
        <p:spPr>
          <a:xfrm>
            <a:off x="6096000" y="5720128"/>
            <a:ext cx="6098720" cy="460382"/>
          </a:xfrm>
          <a:prstGeom prst="rect">
            <a:avLst/>
          </a:prstGeom>
          <a:noFill/>
        </p:spPr>
        <p:txBody>
          <a:bodyPr wrap="square">
            <a:spAutoFit/>
          </a:bodyPr>
          <a:lstStyle/>
          <a:p>
            <a:pPr indent="1219200" algn="just">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7224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1737E86-474E-52C1-8C26-ECD1D6E785C2}"/>
              </a:ext>
            </a:extLst>
          </p:cNvPr>
          <p:cNvGrpSpPr/>
          <p:nvPr/>
        </p:nvGrpSpPr>
        <p:grpSpPr>
          <a:xfrm>
            <a:off x="66240" y="917064"/>
            <a:ext cx="2161837" cy="952234"/>
            <a:chOff x="53900" y="1497840"/>
            <a:chExt cx="2161837" cy="952234"/>
          </a:xfrm>
        </p:grpSpPr>
        <p:sp>
          <p:nvSpPr>
            <p:cNvPr id="3" name="矩形: 圆角 2">
              <a:extLst>
                <a:ext uri="{FF2B5EF4-FFF2-40B4-BE49-F238E27FC236}">
                  <a16:creationId xmlns:a16="http://schemas.microsoft.com/office/drawing/2014/main" id="{0FE0FD3D-F316-85E3-E262-C532D76460F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4E8B6A88-983B-76B7-3FBA-2E89683E0C19}"/>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dirty="0">
                  <a:solidFill>
                    <a:schemeClr val="bg1"/>
                  </a:solidFill>
                </a:rPr>
                <a:t>色系及配色技巧</a:t>
              </a:r>
            </a:p>
          </p:txBody>
        </p:sp>
      </p:grpSp>
      <p:sp>
        <p:nvSpPr>
          <p:cNvPr id="5" name="等腰三角形 4">
            <a:extLst>
              <a:ext uri="{FF2B5EF4-FFF2-40B4-BE49-F238E27FC236}">
                <a16:creationId xmlns:a16="http://schemas.microsoft.com/office/drawing/2014/main" id="{ADF2F0AF-AF23-7E60-F956-05C996E18097}"/>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F301FDC9-09ED-C981-4607-703A92E947E1}"/>
              </a:ext>
            </a:extLst>
          </p:cNvPr>
          <p:cNvSpPr/>
          <p:nvPr/>
        </p:nvSpPr>
        <p:spPr>
          <a:xfrm>
            <a:off x="2560209" y="380380"/>
            <a:ext cx="8608533" cy="1248247"/>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sz="2000" dirty="0">
                <a:solidFill>
                  <a:schemeClr val="tx1"/>
                </a:solidFill>
                <a:latin typeface="+mn-ea"/>
              </a:rPr>
              <a:t>任何一个色相都可以作为主色（主色调），与其他色相组成互补色、对比色、邻近色或者同类色关系的色彩组织。</a:t>
            </a:r>
          </a:p>
        </p:txBody>
      </p:sp>
      <p:sp>
        <p:nvSpPr>
          <p:cNvPr id="7" name="矩形: 圆角 6">
            <a:extLst>
              <a:ext uri="{FF2B5EF4-FFF2-40B4-BE49-F238E27FC236}">
                <a16:creationId xmlns:a16="http://schemas.microsoft.com/office/drawing/2014/main" id="{78D0414A-B309-D83D-C7F3-FD31D49B2085}"/>
              </a:ext>
            </a:extLst>
          </p:cNvPr>
          <p:cNvSpPr/>
          <p:nvPr/>
        </p:nvSpPr>
        <p:spPr>
          <a:xfrm>
            <a:off x="2401702" y="1820346"/>
            <a:ext cx="9724058" cy="5037654"/>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altLang="zh-CN" sz="1750" b="1" dirty="0">
                <a:solidFill>
                  <a:schemeClr val="tx1"/>
                </a:solidFill>
                <a:latin typeface="+mn-ea"/>
              </a:rPr>
              <a:t>1.</a:t>
            </a:r>
            <a:r>
              <a:rPr lang="zh-CN" altLang="en-US" sz="1750" b="1" dirty="0">
                <a:solidFill>
                  <a:schemeClr val="tx1"/>
                </a:solidFill>
                <a:latin typeface="+mn-ea"/>
              </a:rPr>
              <a:t>原色：</a:t>
            </a:r>
            <a:r>
              <a:rPr lang="zh-CN" altLang="en-US" sz="1750" dirty="0">
                <a:solidFill>
                  <a:schemeClr val="tx1"/>
                </a:solidFill>
                <a:latin typeface="+mn-ea"/>
              </a:rPr>
              <a:t>最基本的色彩，既红、绿、蓝三原色，按照一定比例将原色混合，能产生其他颜色。</a:t>
            </a:r>
          </a:p>
          <a:p>
            <a:pPr algn="just"/>
            <a:r>
              <a:rPr lang="en-US" altLang="zh-CN" sz="1750" b="1" dirty="0">
                <a:solidFill>
                  <a:schemeClr val="tx1"/>
                </a:solidFill>
                <a:latin typeface="+mn-ea"/>
              </a:rPr>
              <a:t>2.</a:t>
            </a:r>
            <a:r>
              <a:rPr lang="zh-CN" altLang="en-US" sz="1750" b="1" dirty="0">
                <a:solidFill>
                  <a:schemeClr val="tx1"/>
                </a:solidFill>
                <a:latin typeface="+mn-ea"/>
              </a:rPr>
              <a:t>次生色：</a:t>
            </a:r>
            <a:r>
              <a:rPr lang="zh-CN" altLang="en-US" sz="1750" dirty="0">
                <a:solidFill>
                  <a:schemeClr val="tx1"/>
                </a:solidFill>
                <a:latin typeface="+mn-ea"/>
              </a:rPr>
              <a:t>混合任意的邻近的原色，得到一种渐的颜色，即为次生色。</a:t>
            </a:r>
          </a:p>
          <a:p>
            <a:pPr algn="just"/>
            <a:r>
              <a:rPr lang="en-US" altLang="zh-CN" sz="1750" b="1" dirty="0">
                <a:solidFill>
                  <a:schemeClr val="tx1"/>
                </a:solidFill>
                <a:latin typeface="+mn-ea"/>
              </a:rPr>
              <a:t>3.</a:t>
            </a:r>
            <a:r>
              <a:rPr lang="zh-CN" altLang="en-US" sz="1750" b="1" dirty="0">
                <a:solidFill>
                  <a:schemeClr val="tx1"/>
                </a:solidFill>
                <a:latin typeface="+mn-ea"/>
              </a:rPr>
              <a:t>三次色：</a:t>
            </a:r>
            <a:r>
              <a:rPr lang="zh-CN" altLang="en-US" sz="1750" dirty="0">
                <a:solidFill>
                  <a:schemeClr val="tx1"/>
                </a:solidFill>
                <a:latin typeface="+mn-ea"/>
              </a:rPr>
              <a:t>由原色和二次色混合而成的颜色，在色相环中处于原色和二次色之间。</a:t>
            </a:r>
          </a:p>
          <a:p>
            <a:pPr algn="just"/>
            <a:r>
              <a:rPr lang="en-US" altLang="zh-CN" sz="1750" b="1" dirty="0">
                <a:solidFill>
                  <a:schemeClr val="tx1"/>
                </a:solidFill>
                <a:latin typeface="+mn-ea"/>
              </a:rPr>
              <a:t>4.</a:t>
            </a:r>
            <a:r>
              <a:rPr lang="zh-CN" altLang="en-US" sz="1750" b="1" dirty="0">
                <a:solidFill>
                  <a:schemeClr val="tx1"/>
                </a:solidFill>
                <a:latin typeface="+mn-ea"/>
              </a:rPr>
              <a:t>类似色：</a:t>
            </a:r>
            <a:r>
              <a:rPr lang="zh-CN" altLang="en-US" sz="1750" dirty="0">
                <a:solidFill>
                  <a:schemeClr val="tx1"/>
                </a:solidFill>
                <a:latin typeface="+mn-ea"/>
              </a:rPr>
              <a:t>色相环中相距</a:t>
            </a:r>
            <a:r>
              <a:rPr lang="en-US" altLang="zh-CN" sz="1750" dirty="0">
                <a:solidFill>
                  <a:schemeClr val="tx1"/>
                </a:solidFill>
                <a:latin typeface="+mn-ea"/>
              </a:rPr>
              <a:t>45°</a:t>
            </a:r>
            <a:r>
              <a:rPr lang="zh-CN" altLang="en-US" sz="1750" dirty="0">
                <a:solidFill>
                  <a:schemeClr val="tx1"/>
                </a:solidFill>
                <a:latin typeface="+mn-ea"/>
              </a:rPr>
              <a:t>左右，或者彼此相距两个数位的两个色相，互为类似色。将同类色进行组合，对比较弱，色相分明，是属于极为协调和单纯的色彩搭配。</a:t>
            </a:r>
          </a:p>
          <a:p>
            <a:pPr algn="just"/>
            <a:r>
              <a:rPr lang="en-US" altLang="zh-CN" sz="1750" b="1" dirty="0">
                <a:solidFill>
                  <a:schemeClr val="tx1"/>
                </a:solidFill>
                <a:latin typeface="+mn-ea"/>
              </a:rPr>
              <a:t>5.</a:t>
            </a:r>
            <a:r>
              <a:rPr lang="zh-CN" altLang="en-US" sz="1750" b="1" dirty="0">
                <a:solidFill>
                  <a:schemeClr val="tx1"/>
                </a:solidFill>
                <a:latin typeface="+mn-ea"/>
              </a:rPr>
              <a:t>邻近色：</a:t>
            </a:r>
            <a:r>
              <a:rPr lang="zh-CN" altLang="en-US" sz="1750" dirty="0">
                <a:solidFill>
                  <a:schemeClr val="tx1"/>
                </a:solidFill>
                <a:latin typeface="+mn-ea"/>
              </a:rPr>
              <a:t>色相环中相距</a:t>
            </a:r>
            <a:r>
              <a:rPr lang="en-US" altLang="zh-CN" sz="1750" dirty="0">
                <a:solidFill>
                  <a:schemeClr val="tx1"/>
                </a:solidFill>
                <a:latin typeface="+mn-ea"/>
              </a:rPr>
              <a:t>90°</a:t>
            </a:r>
            <a:r>
              <a:rPr lang="zh-CN" altLang="en-US" sz="1750" dirty="0">
                <a:solidFill>
                  <a:schemeClr val="tx1"/>
                </a:solidFill>
                <a:latin typeface="+mn-ea"/>
              </a:rPr>
              <a:t>左右，或者彼此相距三、四个数位的两个色相，互为邻近色。将同类色进行组合，色相间色彩倾向近似，冷色组和暖色组的近似色对比比较明显，色调统一和谐，感情一致。</a:t>
            </a:r>
          </a:p>
          <a:p>
            <a:pPr algn="just"/>
            <a:r>
              <a:rPr lang="en-US" altLang="zh-CN" sz="1750" b="1" dirty="0">
                <a:solidFill>
                  <a:schemeClr val="tx1"/>
                </a:solidFill>
                <a:latin typeface="+mn-ea"/>
              </a:rPr>
              <a:t>6.</a:t>
            </a:r>
            <a:r>
              <a:rPr lang="zh-CN" altLang="en-US" sz="1750" b="1" dirty="0">
                <a:solidFill>
                  <a:schemeClr val="tx1"/>
                </a:solidFill>
                <a:latin typeface="+mn-ea"/>
              </a:rPr>
              <a:t>三色组：</a:t>
            </a:r>
            <a:r>
              <a:rPr lang="zh-CN" altLang="en-US" sz="1750" dirty="0">
                <a:solidFill>
                  <a:schemeClr val="tx1"/>
                </a:solidFill>
                <a:latin typeface="+mn-ea"/>
              </a:rPr>
              <a:t>色相环中相距</a:t>
            </a:r>
            <a:r>
              <a:rPr lang="en-US" altLang="zh-CN" sz="1750" dirty="0">
                <a:solidFill>
                  <a:schemeClr val="tx1"/>
                </a:solidFill>
                <a:latin typeface="+mn-ea"/>
              </a:rPr>
              <a:t>135°</a:t>
            </a:r>
            <a:r>
              <a:rPr lang="zh-CN" altLang="en-US" sz="1750" dirty="0">
                <a:solidFill>
                  <a:schemeClr val="tx1"/>
                </a:solidFill>
                <a:latin typeface="+mn-ea"/>
              </a:rPr>
              <a:t>左右，或者彼此相距五、六个数位的两个色相，互为三色组。将三色组色彩进行组合，对比效果较强，色彩鲜明、活泼，各色相互排斥，给人一种紧张感。</a:t>
            </a:r>
          </a:p>
          <a:p>
            <a:pPr algn="just"/>
            <a:r>
              <a:rPr lang="en-US" altLang="zh-CN" sz="1750" b="1" dirty="0">
                <a:solidFill>
                  <a:schemeClr val="tx1"/>
                </a:solidFill>
                <a:latin typeface="+mn-ea"/>
              </a:rPr>
              <a:t>7.</a:t>
            </a:r>
            <a:r>
              <a:rPr lang="zh-CN" altLang="en-US" sz="1750" b="1" dirty="0">
                <a:solidFill>
                  <a:schemeClr val="tx1"/>
                </a:solidFill>
                <a:latin typeface="+mn-ea"/>
              </a:rPr>
              <a:t>互补色：</a:t>
            </a:r>
            <a:r>
              <a:rPr lang="zh-CN" altLang="en-US" sz="1750" dirty="0">
                <a:solidFill>
                  <a:schemeClr val="tx1"/>
                </a:solidFill>
                <a:latin typeface="+mn-ea"/>
              </a:rPr>
              <a:t>色相环中相距</a:t>
            </a:r>
            <a:r>
              <a:rPr lang="en-US" altLang="zh-CN" sz="1750" dirty="0">
                <a:solidFill>
                  <a:schemeClr val="tx1"/>
                </a:solidFill>
                <a:latin typeface="+mn-ea"/>
              </a:rPr>
              <a:t>180°</a:t>
            </a:r>
            <a:r>
              <a:rPr lang="zh-CN" altLang="en-US" sz="1750" dirty="0">
                <a:solidFill>
                  <a:schemeClr val="tx1"/>
                </a:solidFill>
                <a:latin typeface="+mn-ea"/>
              </a:rPr>
              <a:t>左右的两个色相，互为互补色。互补色是对比最强烈的色彩组合，给人视觉刺激，并且产生不安定感。搭配不恰当，容易产生生硬、浮夸。急躁的效果。互补色配色容易营造强弱分明的氛围，影响这种配色方案效果的最大因素在于所选颜色在整体画面中所占的比例。</a:t>
            </a:r>
          </a:p>
          <a:p>
            <a:pPr algn="just"/>
            <a:r>
              <a:rPr lang="en-US" altLang="zh-CN" sz="1750" b="1" dirty="0">
                <a:solidFill>
                  <a:schemeClr val="tx1"/>
                </a:solidFill>
                <a:latin typeface="+mn-ea"/>
              </a:rPr>
              <a:t>8.</a:t>
            </a:r>
            <a:r>
              <a:rPr lang="zh-CN" altLang="en-US" sz="1750" b="1" dirty="0">
                <a:solidFill>
                  <a:schemeClr val="tx1"/>
                </a:solidFill>
                <a:latin typeface="+mn-ea"/>
              </a:rPr>
              <a:t>分离互补色：</a:t>
            </a:r>
            <a:r>
              <a:rPr lang="zh-CN" altLang="en-US" sz="1750" dirty="0">
                <a:solidFill>
                  <a:schemeClr val="tx1"/>
                </a:solidFill>
                <a:latin typeface="+mn-ea"/>
              </a:rPr>
              <a:t>色相环上的左边或右边的色相进行组合。进行互补色的搭配，可以通过明确处理主色与次色之间的关系达到调和，也可以通过色相有序排列的方式，达到和谐的色彩效果。</a:t>
            </a:r>
          </a:p>
        </p:txBody>
      </p:sp>
    </p:spTree>
    <p:extLst>
      <p:ext uri="{BB962C8B-B14F-4D97-AF65-F5344CB8AC3E}">
        <p14:creationId xmlns:p14="http://schemas.microsoft.com/office/powerpoint/2010/main" val="5095519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3C3882F-0E59-20EA-15BF-363E1EC7F4E1}"/>
              </a:ext>
            </a:extLst>
          </p:cNvPr>
          <p:cNvGrpSpPr/>
          <p:nvPr/>
        </p:nvGrpSpPr>
        <p:grpSpPr>
          <a:xfrm>
            <a:off x="66240" y="917064"/>
            <a:ext cx="2161837" cy="952234"/>
            <a:chOff x="53900" y="1497840"/>
            <a:chExt cx="2161837" cy="952234"/>
          </a:xfrm>
        </p:grpSpPr>
        <p:sp>
          <p:nvSpPr>
            <p:cNvPr id="3" name="矩形: 圆角 2">
              <a:extLst>
                <a:ext uri="{FF2B5EF4-FFF2-40B4-BE49-F238E27FC236}">
                  <a16:creationId xmlns:a16="http://schemas.microsoft.com/office/drawing/2014/main" id="{CF4E2B1D-77F1-1D5C-F321-C74F0DC7A8E8}"/>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5E821341-DFFF-A0D2-A6AC-9D3C7E9F89CA}"/>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5" name="等腰三角形 4">
            <a:extLst>
              <a:ext uri="{FF2B5EF4-FFF2-40B4-BE49-F238E27FC236}">
                <a16:creationId xmlns:a16="http://schemas.microsoft.com/office/drawing/2014/main" id="{DE9144CF-35A2-AC5F-5AEF-83A32ABF0DFE}"/>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45E18D1F-B8B1-2B84-03DC-116A66D73A9D}"/>
              </a:ext>
            </a:extLst>
          </p:cNvPr>
          <p:cNvSpPr/>
          <p:nvPr/>
        </p:nvSpPr>
        <p:spPr>
          <a:xfrm>
            <a:off x="2560209" y="298735"/>
            <a:ext cx="8918777" cy="3032287"/>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素材位置 </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课堂案例</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去色保留效果（素材）</a:t>
            </a:r>
          </a:p>
          <a:p>
            <a:pPr algn="just">
              <a:lnSpc>
                <a:spcPct val="150000"/>
              </a:lnSpc>
            </a:pPr>
            <a:r>
              <a:rPr lang="zh-CN" altLang="en-US"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实例位置 </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课堂案例</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去色保留效果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aep</a:t>
            </a:r>
            <a:endPar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案例描述 </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作品中为了起到突出局部而弱化整体的效果，图像素材整体采用黑白色调但局部保留彩色信息，是影视作品中经常出现的镜头效果设计。本案例中“警示牌”因与宿舍楼楼体颜色相近而并不突出。在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AE</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中使用“保留颜色效果”的命令，将原有暖色调的墙体进行了颜色饱和度的弱化，“警示牌”的色彩与之相比更加醒目，本案例制作的效果如图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9-4</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a:t>
            </a:r>
          </a:p>
        </p:txBody>
      </p:sp>
      <p:sp>
        <p:nvSpPr>
          <p:cNvPr id="8" name="文本框 7">
            <a:extLst>
              <a:ext uri="{FF2B5EF4-FFF2-40B4-BE49-F238E27FC236}">
                <a16:creationId xmlns:a16="http://schemas.microsoft.com/office/drawing/2014/main" id="{2C99F83B-CFF4-FAD9-4DC2-D0A14EF92753}"/>
              </a:ext>
            </a:extLst>
          </p:cNvPr>
          <p:cNvSpPr txBox="1"/>
          <p:nvPr/>
        </p:nvSpPr>
        <p:spPr>
          <a:xfrm>
            <a:off x="2560209" y="3396342"/>
            <a:ext cx="6115050" cy="460382"/>
          </a:xfrm>
          <a:prstGeom prst="rect">
            <a:avLst/>
          </a:prstGeom>
          <a:noFill/>
        </p:spPr>
        <p:txBody>
          <a:bodyPr wrap="square">
            <a:spAutoFit/>
          </a:bodyPr>
          <a:lstStyle/>
          <a:p>
            <a:pPr algn="just">
              <a:lnSpc>
                <a:spcPct val="150000"/>
              </a:lnSpc>
            </a:pPr>
            <a:r>
              <a:rPr lang="zh-CN" altLang="zh-CN" sz="1800" b="1" kern="10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难易指数</a:t>
            </a:r>
            <a:r>
              <a:rPr lang="zh-CN" altLang="zh-CN" sz="1800" kern="10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9AEC0BE8-9531-EFCE-CC3B-E171D8C81D5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686367" y="3971019"/>
            <a:ext cx="8847048" cy="2442366"/>
          </a:xfrm>
          <a:prstGeom prst="rect">
            <a:avLst/>
          </a:prstGeom>
          <a:noFill/>
          <a:ln>
            <a:noFill/>
          </a:ln>
        </p:spPr>
      </p:pic>
      <p:sp>
        <p:nvSpPr>
          <p:cNvPr id="11" name="文本框 10">
            <a:extLst>
              <a:ext uri="{FF2B5EF4-FFF2-40B4-BE49-F238E27FC236}">
                <a16:creationId xmlns:a16="http://schemas.microsoft.com/office/drawing/2014/main" id="{C5FACA65-F080-A5EB-CE0E-A3D2FFB2D00B}"/>
              </a:ext>
            </a:extLst>
          </p:cNvPr>
          <p:cNvSpPr txBox="1"/>
          <p:nvPr/>
        </p:nvSpPr>
        <p:spPr>
          <a:xfrm>
            <a:off x="3962072" y="6387858"/>
            <a:ext cx="6115050" cy="460382"/>
          </a:xfrm>
          <a:prstGeom prst="rect">
            <a:avLst/>
          </a:prstGeom>
          <a:noFill/>
        </p:spPr>
        <p:txBody>
          <a:bodyPr wrap="square">
            <a:spAutoFit/>
          </a:bodyPr>
          <a:lstStyle/>
          <a:p>
            <a:pPr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454666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66B69F3-AC12-9324-6703-EF06D34000BE}"/>
              </a:ext>
            </a:extLst>
          </p:cNvPr>
          <p:cNvGrpSpPr/>
          <p:nvPr/>
        </p:nvGrpSpPr>
        <p:grpSpPr>
          <a:xfrm>
            <a:off x="66240" y="917064"/>
            <a:ext cx="2161837" cy="952234"/>
            <a:chOff x="53900" y="1497840"/>
            <a:chExt cx="2161837" cy="952234"/>
          </a:xfrm>
        </p:grpSpPr>
        <p:sp>
          <p:nvSpPr>
            <p:cNvPr id="3" name="矩形: 圆角 2">
              <a:extLst>
                <a:ext uri="{FF2B5EF4-FFF2-40B4-BE49-F238E27FC236}">
                  <a16:creationId xmlns:a16="http://schemas.microsoft.com/office/drawing/2014/main" id="{32928C05-F5BB-D91F-212B-C0AB314E985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FD76449-4F57-9827-A306-BAD358A77C08}"/>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5" name="等腰三角形 4">
            <a:extLst>
              <a:ext uri="{FF2B5EF4-FFF2-40B4-BE49-F238E27FC236}">
                <a16:creationId xmlns:a16="http://schemas.microsoft.com/office/drawing/2014/main" id="{26B08C7C-3D5E-A7BF-3122-92A63819EB30}"/>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3DFCDEC3-8CEE-5A51-D185-F5FD3D0379FA}"/>
              </a:ext>
            </a:extLst>
          </p:cNvPr>
          <p:cNvSpPr/>
          <p:nvPr/>
        </p:nvSpPr>
        <p:spPr>
          <a:xfrm>
            <a:off x="2733832" y="957150"/>
            <a:ext cx="8761481" cy="136573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rPr>
              <a:t>步骤</a:t>
            </a:r>
            <a:r>
              <a:rPr lang="en-US" altLang="zh-CN" dirty="0">
                <a:solidFill>
                  <a:schemeClr val="tx1"/>
                </a:solidFill>
              </a:rPr>
              <a:t>01</a:t>
            </a:r>
            <a:r>
              <a:rPr lang="zh-CN" altLang="zh-CN" dirty="0">
                <a:solidFill>
                  <a:schemeClr val="tx1"/>
                </a:solidFill>
              </a:rPr>
              <a:t>：启动</a:t>
            </a:r>
            <a:r>
              <a:rPr lang="en-US" altLang="zh-CN" dirty="0">
                <a:solidFill>
                  <a:schemeClr val="tx1"/>
                </a:solidFill>
              </a:rPr>
              <a:t>After Effects 2022</a:t>
            </a:r>
            <a:r>
              <a:rPr lang="zh-CN" altLang="zh-CN" dirty="0">
                <a:solidFill>
                  <a:schemeClr val="tx1"/>
                </a:solidFill>
              </a:rPr>
              <a:t>，打开实例文件</a:t>
            </a:r>
            <a:r>
              <a:rPr lang="en-US" altLang="zh-CN" dirty="0">
                <a:solidFill>
                  <a:schemeClr val="tx1"/>
                </a:solidFill>
              </a:rPr>
              <a:t>&gt;CH09&gt;</a:t>
            </a:r>
            <a:r>
              <a:rPr lang="zh-CN" altLang="zh-CN" dirty="0">
                <a:solidFill>
                  <a:schemeClr val="tx1"/>
                </a:solidFill>
              </a:rPr>
              <a:t>课程案例去色保留效果</a:t>
            </a:r>
            <a:r>
              <a:rPr lang="en-US" altLang="zh-CN" dirty="0">
                <a:solidFill>
                  <a:schemeClr val="tx1"/>
                </a:solidFill>
              </a:rPr>
              <a:t>.</a:t>
            </a:r>
            <a:r>
              <a:rPr lang="en-US" altLang="zh-CN" dirty="0" err="1">
                <a:solidFill>
                  <a:schemeClr val="tx1"/>
                </a:solidFill>
              </a:rPr>
              <a:t>aep</a:t>
            </a:r>
            <a:r>
              <a:rPr lang="zh-CN" altLang="zh-CN" dirty="0">
                <a:solidFill>
                  <a:schemeClr val="tx1"/>
                </a:solidFill>
              </a:rPr>
              <a:t>，导入学习素材包中的“实例文件</a:t>
            </a:r>
            <a:r>
              <a:rPr lang="en-US" altLang="zh-CN" dirty="0">
                <a:solidFill>
                  <a:schemeClr val="tx1"/>
                </a:solidFill>
              </a:rPr>
              <a:t>&gt;CH09&gt;</a:t>
            </a:r>
            <a:r>
              <a:rPr lang="zh-CN" altLang="zh-CN" dirty="0">
                <a:solidFill>
                  <a:schemeClr val="tx1"/>
                </a:solidFill>
              </a:rPr>
              <a:t>课堂案例——去色保留效果</a:t>
            </a:r>
            <a:r>
              <a:rPr lang="en-US" altLang="zh-CN" dirty="0" err="1">
                <a:solidFill>
                  <a:schemeClr val="tx1"/>
                </a:solidFill>
              </a:rPr>
              <a:t>aep</a:t>
            </a:r>
            <a:r>
              <a:rPr lang="zh-CN" altLang="zh-CN" dirty="0">
                <a:solidFill>
                  <a:schemeClr val="tx1"/>
                </a:solidFill>
              </a:rPr>
              <a:t>”文件，双击“项目”版面，加载学习素材包中的“去色视频”素材，如图</a:t>
            </a:r>
            <a:r>
              <a:rPr lang="en-US" altLang="zh-CN" dirty="0">
                <a:solidFill>
                  <a:schemeClr val="tx1"/>
                </a:solidFill>
              </a:rPr>
              <a:t>9-5</a:t>
            </a:r>
            <a:r>
              <a:rPr lang="zh-CN" altLang="zh-CN" dirty="0">
                <a:solidFill>
                  <a:schemeClr val="tx1"/>
                </a:solidFill>
              </a:rPr>
              <a:t>所示。</a:t>
            </a:r>
          </a:p>
        </p:txBody>
      </p:sp>
      <p:sp>
        <p:nvSpPr>
          <p:cNvPr id="8" name="文本框 7">
            <a:extLst>
              <a:ext uri="{FF2B5EF4-FFF2-40B4-BE49-F238E27FC236}">
                <a16:creationId xmlns:a16="http://schemas.microsoft.com/office/drawing/2014/main" id="{4B3DE2C7-783F-BAF5-CCBF-4DC9BAAF498F}"/>
              </a:ext>
            </a:extLst>
          </p:cNvPr>
          <p:cNvSpPr txBox="1"/>
          <p:nvPr/>
        </p:nvSpPr>
        <p:spPr>
          <a:xfrm>
            <a:off x="2805137" y="242807"/>
            <a:ext cx="6115050"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3E3EE057-E38C-2678-4AF2-CD71D12FC8E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766491" y="2542895"/>
            <a:ext cx="2834210" cy="2266178"/>
          </a:xfrm>
          <a:prstGeom prst="rect">
            <a:avLst/>
          </a:prstGeom>
          <a:noFill/>
          <a:ln>
            <a:noFill/>
          </a:ln>
        </p:spPr>
      </p:pic>
      <p:sp>
        <p:nvSpPr>
          <p:cNvPr id="10" name="矩形: 圆角 9">
            <a:extLst>
              <a:ext uri="{FF2B5EF4-FFF2-40B4-BE49-F238E27FC236}">
                <a16:creationId xmlns:a16="http://schemas.microsoft.com/office/drawing/2014/main" id="{79E8E37C-34B9-F4FB-6AA0-2C34A6B71DE6}"/>
              </a:ext>
            </a:extLst>
          </p:cNvPr>
          <p:cNvSpPr/>
          <p:nvPr/>
        </p:nvSpPr>
        <p:spPr>
          <a:xfrm>
            <a:off x="2575989" y="5029086"/>
            <a:ext cx="8761481" cy="136573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latin typeface="微软雅黑" panose="020B0503020204020204" pitchFamily="34" charset="-122"/>
                <a:ea typeface="微软雅黑" panose="020B0503020204020204" pitchFamily="34" charset="-122"/>
              </a:rPr>
              <a:t>步骤</a:t>
            </a:r>
            <a:r>
              <a:rPr lang="en-US" altLang="zh-CN" sz="2000" dirty="0">
                <a:solidFill>
                  <a:schemeClr val="tx1"/>
                </a:solidFill>
                <a:latin typeface="微软雅黑" panose="020B0503020204020204" pitchFamily="34" charset="-122"/>
                <a:ea typeface="微软雅黑" panose="020B0503020204020204" pitchFamily="34" charset="-122"/>
              </a:rPr>
              <a:t>02: </a:t>
            </a:r>
            <a:r>
              <a:rPr lang="zh-CN" altLang="zh-CN" sz="2000" dirty="0">
                <a:solidFill>
                  <a:schemeClr val="tx1"/>
                </a:solidFill>
                <a:latin typeface="微软雅黑" panose="020B0503020204020204" pitchFamily="34" charset="-122"/>
                <a:ea typeface="微软雅黑" panose="020B0503020204020204" pitchFamily="34" charset="-122"/>
              </a:rPr>
              <a:t>选择导入后的视频，通过鼠标单击按住并拖动的方式拖动到下方时间轴上，此时将白动生成一个与素材命名相同的合成，如图</a:t>
            </a:r>
            <a:r>
              <a:rPr lang="en-US" altLang="zh-CN" sz="2000" dirty="0">
                <a:solidFill>
                  <a:schemeClr val="tx1"/>
                </a:solidFill>
                <a:latin typeface="微软雅黑" panose="020B0503020204020204" pitchFamily="34" charset="-122"/>
                <a:ea typeface="微软雅黑" panose="020B0503020204020204" pitchFamily="34" charset="-122"/>
              </a:rPr>
              <a:t>9-6</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pic>
        <p:nvPicPr>
          <p:cNvPr id="11" name="图片 10">
            <a:extLst>
              <a:ext uri="{FF2B5EF4-FFF2-40B4-BE49-F238E27FC236}">
                <a16:creationId xmlns:a16="http://schemas.microsoft.com/office/drawing/2014/main" id="{47540C5A-1235-5CF7-418D-07960B2B6B72}"/>
              </a:ext>
            </a:extLst>
          </p:cNvPr>
          <p:cNvPicPr>
            <a:picLocks noChangeAspect="1"/>
          </p:cNvPicPr>
          <p:nvPr/>
        </p:nvPicPr>
        <p:blipFill>
          <a:blip r:embed="rId3">
            <a:extLst>
              <a:ext uri="{28A0092B-C50C-407E-A947-70E740481C1C}">
                <a14:useLocalDpi xmlns:a14="http://schemas.microsoft.com/office/drawing/2010/main" val="0"/>
              </a:ext>
            </a:extLst>
          </a:blip>
          <a:srcRect r="11253"/>
          <a:stretch>
            <a:fillRect/>
          </a:stretch>
        </p:blipFill>
        <p:spPr>
          <a:xfrm>
            <a:off x="7529557" y="2571264"/>
            <a:ext cx="2267585" cy="2354113"/>
          </a:xfrm>
          <a:prstGeom prst="rect">
            <a:avLst/>
          </a:prstGeom>
          <a:noFill/>
          <a:ln>
            <a:noFill/>
          </a:ln>
        </p:spPr>
      </p:pic>
      <p:sp>
        <p:nvSpPr>
          <p:cNvPr id="13" name="文本框 12">
            <a:extLst>
              <a:ext uri="{FF2B5EF4-FFF2-40B4-BE49-F238E27FC236}">
                <a16:creationId xmlns:a16="http://schemas.microsoft.com/office/drawing/2014/main" id="{783B43F9-BBF5-91C3-09AB-B6F10921BB56}"/>
              </a:ext>
            </a:extLst>
          </p:cNvPr>
          <p:cNvSpPr txBox="1"/>
          <p:nvPr/>
        </p:nvSpPr>
        <p:spPr>
          <a:xfrm>
            <a:off x="2973159" y="4348691"/>
            <a:ext cx="6115050" cy="460382"/>
          </a:xfrm>
          <a:prstGeom prst="rect">
            <a:avLst/>
          </a:prstGeom>
          <a:noFill/>
        </p:spPr>
        <p:txBody>
          <a:bodyPr wrap="square">
            <a:spAutoFit/>
          </a:bodyPr>
          <a:lstStyle/>
          <a:p>
            <a:pPr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7E0D6B19-0EF6-5B03-1636-9ED969DABEFF}"/>
              </a:ext>
            </a:extLst>
          </p:cNvPr>
          <p:cNvSpPr txBox="1"/>
          <p:nvPr/>
        </p:nvSpPr>
        <p:spPr>
          <a:xfrm>
            <a:off x="7114572" y="4406843"/>
            <a:ext cx="6115050" cy="460382"/>
          </a:xfrm>
          <a:prstGeom prst="rect">
            <a:avLst/>
          </a:prstGeom>
          <a:noFill/>
        </p:spPr>
        <p:txBody>
          <a:bodyPr wrap="square">
            <a:spAutoFit/>
          </a:bodyPr>
          <a:lstStyle/>
          <a:p>
            <a:pPr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55191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01B2ECC-D4E7-CF52-D241-98B541016683}"/>
              </a:ext>
            </a:extLst>
          </p:cNvPr>
          <p:cNvGrpSpPr/>
          <p:nvPr/>
        </p:nvGrpSpPr>
        <p:grpSpPr>
          <a:xfrm>
            <a:off x="66240" y="1080354"/>
            <a:ext cx="2161837" cy="952234"/>
            <a:chOff x="53900" y="1497840"/>
            <a:chExt cx="2161837" cy="952234"/>
          </a:xfrm>
        </p:grpSpPr>
        <p:sp>
          <p:nvSpPr>
            <p:cNvPr id="3" name="矩形: 圆角 2">
              <a:extLst>
                <a:ext uri="{FF2B5EF4-FFF2-40B4-BE49-F238E27FC236}">
                  <a16:creationId xmlns:a16="http://schemas.microsoft.com/office/drawing/2014/main" id="{9D92CFE5-65C4-1ED8-B42F-63056742A39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B7191874-4EEC-2236-BAA3-74C0DBC9B0B4}"/>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5" name="等腰三角形 4">
            <a:extLst>
              <a:ext uri="{FF2B5EF4-FFF2-40B4-BE49-F238E27FC236}">
                <a16:creationId xmlns:a16="http://schemas.microsoft.com/office/drawing/2014/main" id="{62370D81-ECF7-9146-6D04-C49B1E961A3C}"/>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9BFD60DB-3125-521D-7282-4A4AD10C016C}"/>
              </a:ext>
            </a:extLst>
          </p:cNvPr>
          <p:cNvSpPr/>
          <p:nvPr/>
        </p:nvSpPr>
        <p:spPr>
          <a:xfrm>
            <a:off x="2668516" y="957150"/>
            <a:ext cx="9361933" cy="1606436"/>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03: </a:t>
            </a:r>
            <a:r>
              <a:rPr lang="zh-CN" altLang="zh-CN" dirty="0">
                <a:solidFill>
                  <a:schemeClr val="tx1"/>
                </a:solidFill>
                <a:latin typeface="微软雅黑" panose="020B0503020204020204" pitchFamily="34" charset="-122"/>
                <a:ea typeface="微软雅黑" panose="020B0503020204020204" pitchFamily="34" charset="-122"/>
              </a:rPr>
              <a:t>将时间轴上的“去色视频”图层通过快捷键</a:t>
            </a:r>
            <a:r>
              <a:rPr lang="en-US" altLang="zh-CN" dirty="0" err="1">
                <a:solidFill>
                  <a:schemeClr val="tx1"/>
                </a:solidFill>
                <a:latin typeface="微软雅黑" panose="020B0503020204020204" pitchFamily="34" charset="-122"/>
                <a:ea typeface="微软雅黑" panose="020B0503020204020204" pitchFamily="34" charset="-122"/>
              </a:rPr>
              <a:t>Ctrl+c</a:t>
            </a:r>
            <a:r>
              <a:rPr lang="zh-CN" altLang="zh-CN" dirty="0">
                <a:solidFill>
                  <a:schemeClr val="tx1"/>
                </a:solidFill>
                <a:latin typeface="微软雅黑" panose="020B0503020204020204" pitchFamily="34" charset="-122"/>
                <a:ea typeface="微软雅黑" panose="020B0503020204020204" pitchFamily="34" charset="-122"/>
              </a:rPr>
              <a:t>（复制）、</a:t>
            </a:r>
            <a:r>
              <a:rPr lang="en-US" altLang="zh-CN" dirty="0" err="1">
                <a:solidFill>
                  <a:schemeClr val="tx1"/>
                </a:solidFill>
                <a:latin typeface="微软雅黑" panose="020B0503020204020204" pitchFamily="34" charset="-122"/>
                <a:ea typeface="微软雅黑" panose="020B0503020204020204" pitchFamily="34" charset="-122"/>
              </a:rPr>
              <a:t>Ctrl+v</a:t>
            </a:r>
            <a:r>
              <a:rPr lang="zh-CN" altLang="zh-CN" dirty="0">
                <a:solidFill>
                  <a:schemeClr val="tx1"/>
                </a:solidFill>
                <a:latin typeface="微软雅黑" panose="020B0503020204020204" pitchFamily="34" charset="-122"/>
                <a:ea typeface="微软雅黑" panose="020B0503020204020204" pitchFamily="34" charset="-122"/>
              </a:rPr>
              <a:t>（粘贴）的方式复制一层，点击上方的图层，右键重命名为“去色视频</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蒙版”以方便后续操作，随后点击工具栏中的“钢笔工具”，绘制一个可完全包括视频中警示牌的蒙版，如图</a:t>
            </a:r>
            <a:r>
              <a:rPr lang="en-US" altLang="zh-CN" dirty="0">
                <a:solidFill>
                  <a:schemeClr val="tx1"/>
                </a:solidFill>
                <a:latin typeface="微软雅黑" panose="020B0503020204020204" pitchFamily="34" charset="-122"/>
                <a:ea typeface="微软雅黑" panose="020B0503020204020204" pitchFamily="34" charset="-122"/>
              </a:rPr>
              <a:t>9-7</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7" name="文本框 6">
            <a:extLst>
              <a:ext uri="{FF2B5EF4-FFF2-40B4-BE49-F238E27FC236}">
                <a16:creationId xmlns:a16="http://schemas.microsoft.com/office/drawing/2014/main" id="{58022FFA-B359-22E4-6387-3144B7CEEC35}"/>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8FC02004-B4E8-73D4-6030-A90A68EE90F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668515" y="2678382"/>
            <a:ext cx="3209925" cy="2095500"/>
          </a:xfrm>
          <a:prstGeom prst="rect">
            <a:avLst/>
          </a:prstGeom>
          <a:noFill/>
          <a:ln>
            <a:noFill/>
          </a:ln>
        </p:spPr>
      </p:pic>
      <p:sp>
        <p:nvSpPr>
          <p:cNvPr id="9" name="矩形: 圆角 8">
            <a:extLst>
              <a:ext uri="{FF2B5EF4-FFF2-40B4-BE49-F238E27FC236}">
                <a16:creationId xmlns:a16="http://schemas.microsoft.com/office/drawing/2014/main" id="{2022B202-C72F-EFA3-9B37-A157F93F75D2}"/>
              </a:ext>
            </a:extLst>
          </p:cNvPr>
          <p:cNvSpPr/>
          <p:nvPr/>
        </p:nvSpPr>
        <p:spPr>
          <a:xfrm>
            <a:off x="2668515" y="4888678"/>
            <a:ext cx="9361933" cy="1606436"/>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latin typeface="微软雅黑" panose="020B0503020204020204" pitchFamily="34" charset="-122"/>
                <a:ea typeface="微软雅黑" panose="020B0503020204020204" pitchFamily="34" charset="-122"/>
              </a:rPr>
              <a:t>步骤</a:t>
            </a:r>
            <a:r>
              <a:rPr lang="en-US" altLang="zh-CN" sz="2000" dirty="0">
                <a:solidFill>
                  <a:schemeClr val="tx1"/>
                </a:solidFill>
                <a:latin typeface="微软雅黑" panose="020B0503020204020204" pitchFamily="34" charset="-122"/>
                <a:ea typeface="微软雅黑" panose="020B0503020204020204" pitchFamily="34" charset="-122"/>
              </a:rPr>
              <a:t>04: </a:t>
            </a:r>
            <a:r>
              <a:rPr lang="zh-CN" altLang="zh-CN" sz="2000" dirty="0">
                <a:solidFill>
                  <a:schemeClr val="tx1"/>
                </a:solidFill>
                <a:latin typeface="微软雅黑" panose="020B0503020204020204" pitchFamily="34" charset="-122"/>
                <a:ea typeface="微软雅黑" panose="020B0503020204020204" pitchFamily="34" charset="-122"/>
              </a:rPr>
              <a:t>点击标签前的箭头，展开蒙版选项，点击蒙版前标签位置箭头，然后点击蒙版路径前的按钮，激活该蒙版的动画关键帧，随后给蒙版添加关键帧，使视频中的警示牌全程包括在蒙版中，如图</a:t>
            </a:r>
            <a:r>
              <a:rPr lang="en-US" altLang="zh-CN" sz="2000" dirty="0">
                <a:solidFill>
                  <a:schemeClr val="tx1"/>
                </a:solidFill>
                <a:latin typeface="微软雅黑" panose="020B0503020204020204" pitchFamily="34" charset="-122"/>
                <a:ea typeface="微软雅黑" panose="020B0503020204020204" pitchFamily="34" charset="-122"/>
              </a:rPr>
              <a:t>9-8</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pic>
        <p:nvPicPr>
          <p:cNvPr id="10" name="图片 9">
            <a:extLst>
              <a:ext uri="{FF2B5EF4-FFF2-40B4-BE49-F238E27FC236}">
                <a16:creationId xmlns:a16="http://schemas.microsoft.com/office/drawing/2014/main" id="{E44DCC47-1091-ACBE-96D8-D5BD422121F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482028" y="2678382"/>
            <a:ext cx="5732511" cy="1492733"/>
          </a:xfrm>
          <a:prstGeom prst="rect">
            <a:avLst/>
          </a:prstGeom>
          <a:noFill/>
          <a:ln>
            <a:noFill/>
          </a:ln>
        </p:spPr>
      </p:pic>
      <p:sp>
        <p:nvSpPr>
          <p:cNvPr id="12" name="文本框 11">
            <a:extLst>
              <a:ext uri="{FF2B5EF4-FFF2-40B4-BE49-F238E27FC236}">
                <a16:creationId xmlns:a16="http://schemas.microsoft.com/office/drawing/2014/main" id="{3D2CC3DA-BB82-C06A-2FBD-F12B5ABA15E4}"/>
              </a:ext>
            </a:extLst>
          </p:cNvPr>
          <p:cNvSpPr txBox="1"/>
          <p:nvPr/>
        </p:nvSpPr>
        <p:spPr>
          <a:xfrm>
            <a:off x="3092621" y="4313500"/>
            <a:ext cx="6131378" cy="460382"/>
          </a:xfrm>
          <a:prstGeom prst="rect">
            <a:avLst/>
          </a:prstGeom>
          <a:noFill/>
        </p:spPr>
        <p:txBody>
          <a:bodyPr wrap="square">
            <a:spAutoFit/>
          </a:bodyPr>
          <a:lstStyle/>
          <a:p>
            <a:pPr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13F4689C-1C98-9F1E-70B9-584EF69D3716}"/>
              </a:ext>
            </a:extLst>
          </p:cNvPr>
          <p:cNvSpPr txBox="1"/>
          <p:nvPr/>
        </p:nvSpPr>
        <p:spPr>
          <a:xfrm>
            <a:off x="6158310" y="4140707"/>
            <a:ext cx="6131378" cy="460382"/>
          </a:xfrm>
          <a:prstGeom prst="rect">
            <a:avLst/>
          </a:prstGeom>
          <a:noFill/>
        </p:spPr>
        <p:txBody>
          <a:bodyPr wrap="square">
            <a:spAutoFit/>
          </a:bodyPr>
          <a:lstStyle/>
          <a:p>
            <a:pPr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49688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AF94891-06CC-4B4C-2810-76E8C8A141B8}"/>
              </a:ext>
            </a:extLst>
          </p:cNvPr>
          <p:cNvGrpSpPr/>
          <p:nvPr/>
        </p:nvGrpSpPr>
        <p:grpSpPr>
          <a:xfrm>
            <a:off x="96235" y="1080354"/>
            <a:ext cx="2131842" cy="918222"/>
            <a:chOff x="83895" y="1497840"/>
            <a:chExt cx="2131842" cy="918222"/>
          </a:xfrm>
        </p:grpSpPr>
        <p:sp>
          <p:nvSpPr>
            <p:cNvPr id="3" name="矩形: 圆角 2">
              <a:extLst>
                <a:ext uri="{FF2B5EF4-FFF2-40B4-BE49-F238E27FC236}">
                  <a16:creationId xmlns:a16="http://schemas.microsoft.com/office/drawing/2014/main" id="{C8CB0850-1256-4BE1-76C1-199229EC3405}"/>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669AA15C-DC3E-F0D8-7156-DF673EE6AB2A}"/>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5" name="等腰三角形 4">
            <a:extLst>
              <a:ext uri="{FF2B5EF4-FFF2-40B4-BE49-F238E27FC236}">
                <a16:creationId xmlns:a16="http://schemas.microsoft.com/office/drawing/2014/main" id="{54DC56A0-FAB7-29DF-2DD7-8B2FE221073F}"/>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EF7FE378-F4F1-E3A2-80AF-A9F3D032C1C1}"/>
              </a:ext>
            </a:extLst>
          </p:cNvPr>
          <p:cNvSpPr/>
          <p:nvPr/>
        </p:nvSpPr>
        <p:spPr>
          <a:xfrm>
            <a:off x="2668516" y="957150"/>
            <a:ext cx="9361933" cy="1606436"/>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05: </a:t>
            </a:r>
            <a:r>
              <a:rPr lang="zh-CN" altLang="zh-CN" dirty="0">
                <a:solidFill>
                  <a:schemeClr val="tx1"/>
                </a:solidFill>
                <a:latin typeface="微软雅黑" panose="020B0503020204020204" pitchFamily="34" charset="-122"/>
                <a:ea typeface="微软雅黑" panose="020B0503020204020204" pitchFamily="34" charset="-122"/>
              </a:rPr>
              <a:t>打开右侧“效果”栏，在上方的搜索框内输入“色相</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饱和度”，将搜索到的效果通过单击并按住的方式，拖动到上一步绘制的蒙版图层上</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注：是放在图层不是放在蒙版</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，如拖动后左侧显示“效果控件”窗口，则说明添加成功，如图</a:t>
            </a:r>
            <a:r>
              <a:rPr lang="en-US" altLang="zh-CN" dirty="0">
                <a:solidFill>
                  <a:schemeClr val="tx1"/>
                </a:solidFill>
                <a:latin typeface="微软雅黑" panose="020B0503020204020204" pitchFamily="34" charset="-122"/>
                <a:ea typeface="微软雅黑" panose="020B0503020204020204" pitchFamily="34" charset="-122"/>
              </a:rPr>
              <a:t>9-9</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7" name="文本框 6">
            <a:extLst>
              <a:ext uri="{FF2B5EF4-FFF2-40B4-BE49-F238E27FC236}">
                <a16:creationId xmlns:a16="http://schemas.microsoft.com/office/drawing/2014/main" id="{6F088F82-76E1-3370-8507-62B62CA29F44}"/>
              </a:ext>
            </a:extLst>
          </p:cNvPr>
          <p:cNvSpPr txBox="1"/>
          <p:nvPr/>
        </p:nvSpPr>
        <p:spPr>
          <a:xfrm>
            <a:off x="2805137" y="242807"/>
            <a:ext cx="6115050"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圆角 7">
            <a:extLst>
              <a:ext uri="{FF2B5EF4-FFF2-40B4-BE49-F238E27FC236}">
                <a16:creationId xmlns:a16="http://schemas.microsoft.com/office/drawing/2014/main" id="{CFB39FBC-D7E7-38E1-34B5-EFAC516C3442}"/>
              </a:ext>
            </a:extLst>
          </p:cNvPr>
          <p:cNvSpPr/>
          <p:nvPr/>
        </p:nvSpPr>
        <p:spPr>
          <a:xfrm>
            <a:off x="2668517" y="4823363"/>
            <a:ext cx="4760984" cy="1791830"/>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06: </a:t>
            </a:r>
            <a:r>
              <a:rPr lang="zh-CN" altLang="zh-CN" dirty="0">
                <a:solidFill>
                  <a:schemeClr val="tx1"/>
                </a:solidFill>
                <a:latin typeface="微软雅黑" panose="020B0503020204020204" pitchFamily="34" charset="-122"/>
                <a:ea typeface="微软雅黑" panose="020B0503020204020204" pitchFamily="34" charset="-122"/>
              </a:rPr>
              <a:t>在效果控件中把“通道控制”一栏设置为黄色，将通道范围调整至如图</a:t>
            </a:r>
            <a:r>
              <a:rPr lang="en-US" altLang="zh-CN" dirty="0">
                <a:solidFill>
                  <a:schemeClr val="tx1"/>
                </a:solidFill>
                <a:latin typeface="微软雅黑" panose="020B0503020204020204" pitchFamily="34" charset="-122"/>
                <a:ea typeface="微软雅黑" panose="020B0503020204020204" pitchFamily="34" charset="-122"/>
              </a:rPr>
              <a:t>9-10</a:t>
            </a:r>
            <a:r>
              <a:rPr lang="zh-CN" altLang="zh-CN" dirty="0">
                <a:solidFill>
                  <a:schemeClr val="tx1"/>
                </a:solidFill>
                <a:latin typeface="微软雅黑" panose="020B0503020204020204" pitchFamily="34" charset="-122"/>
                <a:ea typeface="微软雅黑" panose="020B0503020204020204" pitchFamily="34" charset="-122"/>
              </a:rPr>
              <a:t>所示的范围，将“黄色饱和度”一栏调整为</a:t>
            </a:r>
            <a:r>
              <a:rPr lang="en-US" altLang="zh-CN" dirty="0">
                <a:solidFill>
                  <a:schemeClr val="tx1"/>
                </a:solidFill>
                <a:latin typeface="微软雅黑" panose="020B0503020204020204" pitchFamily="34" charset="-122"/>
                <a:ea typeface="微软雅黑" panose="020B0503020204020204" pitchFamily="34" charset="-122"/>
              </a:rPr>
              <a:t>-80</a:t>
            </a:r>
            <a:r>
              <a:rPr lang="zh-CN" altLang="zh-CN" dirty="0">
                <a:solidFill>
                  <a:schemeClr val="tx1"/>
                </a:solidFill>
                <a:latin typeface="微软雅黑" panose="020B0503020204020204" pitchFamily="34" charset="-122"/>
                <a:ea typeface="微软雅黑" panose="020B0503020204020204" pitchFamily="34" charset="-122"/>
              </a:rPr>
              <a:t>。</a:t>
            </a:r>
          </a:p>
        </p:txBody>
      </p:sp>
      <p:pic>
        <p:nvPicPr>
          <p:cNvPr id="9" name="图片 8">
            <a:extLst>
              <a:ext uri="{FF2B5EF4-FFF2-40B4-BE49-F238E27FC236}">
                <a16:creationId xmlns:a16="http://schemas.microsoft.com/office/drawing/2014/main" id="{B13609D2-E28E-396F-0793-205ED89BC7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668516" y="2726369"/>
            <a:ext cx="3752850" cy="1934210"/>
          </a:xfrm>
          <a:prstGeom prst="rect">
            <a:avLst/>
          </a:prstGeom>
          <a:noFill/>
          <a:ln>
            <a:noFill/>
          </a:ln>
        </p:spPr>
      </p:pic>
      <p:sp>
        <p:nvSpPr>
          <p:cNvPr id="11" name="文本框 10">
            <a:extLst>
              <a:ext uri="{FF2B5EF4-FFF2-40B4-BE49-F238E27FC236}">
                <a16:creationId xmlns:a16="http://schemas.microsoft.com/office/drawing/2014/main" id="{EA3E7505-9255-A0B0-BB85-A32AA19CCC0A}"/>
              </a:ext>
            </a:extLst>
          </p:cNvPr>
          <p:cNvSpPr txBox="1"/>
          <p:nvPr/>
        </p:nvSpPr>
        <p:spPr>
          <a:xfrm>
            <a:off x="3442717" y="4281589"/>
            <a:ext cx="6131378" cy="460382"/>
          </a:xfrm>
          <a:prstGeom prst="rect">
            <a:avLst/>
          </a:prstGeom>
          <a:noFill/>
        </p:spPr>
        <p:txBody>
          <a:bodyPr wrap="square">
            <a:spAutoFit/>
          </a:bodyPr>
          <a:lstStyle/>
          <a:p>
            <a:pPr indent="304800"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4F521D64-2372-7DAB-A09A-D73576BA7A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797527" y="2726369"/>
            <a:ext cx="2391501" cy="3905566"/>
          </a:xfrm>
          <a:prstGeom prst="rect">
            <a:avLst/>
          </a:prstGeom>
          <a:noFill/>
          <a:ln>
            <a:noFill/>
          </a:ln>
        </p:spPr>
      </p:pic>
      <p:sp>
        <p:nvSpPr>
          <p:cNvPr id="14" name="文本框 13">
            <a:extLst>
              <a:ext uri="{FF2B5EF4-FFF2-40B4-BE49-F238E27FC236}">
                <a16:creationId xmlns:a16="http://schemas.microsoft.com/office/drawing/2014/main" id="{17C4CEC1-71FE-AFD0-E3AD-7AE24E4C4688}"/>
              </a:ext>
            </a:extLst>
          </p:cNvPr>
          <p:cNvSpPr txBox="1"/>
          <p:nvPr/>
        </p:nvSpPr>
        <p:spPr>
          <a:xfrm>
            <a:off x="7429501" y="6212249"/>
            <a:ext cx="6131378" cy="460382"/>
          </a:xfrm>
          <a:prstGeom prst="rect">
            <a:avLst/>
          </a:prstGeom>
          <a:noFill/>
        </p:spPr>
        <p:txBody>
          <a:bodyPr wrap="square">
            <a:spAutoFit/>
          </a:bodyPr>
          <a:lstStyle/>
          <a:p>
            <a:pPr indent="304800"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096890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65F22F9-30E0-50A3-848D-59991D326285}"/>
              </a:ext>
            </a:extLst>
          </p:cNvPr>
          <p:cNvGrpSpPr/>
          <p:nvPr/>
        </p:nvGrpSpPr>
        <p:grpSpPr>
          <a:xfrm>
            <a:off x="96235" y="1080354"/>
            <a:ext cx="2131842" cy="918222"/>
            <a:chOff x="83895" y="1497840"/>
            <a:chExt cx="2131842" cy="918222"/>
          </a:xfrm>
        </p:grpSpPr>
        <p:sp>
          <p:nvSpPr>
            <p:cNvPr id="3" name="矩形: 圆角 2">
              <a:extLst>
                <a:ext uri="{FF2B5EF4-FFF2-40B4-BE49-F238E27FC236}">
                  <a16:creationId xmlns:a16="http://schemas.microsoft.com/office/drawing/2014/main" id="{8A196D13-00B1-CFA3-2F4B-719D26425265}"/>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946FBFC-25D4-2D7E-17FF-F647936E4A2E}"/>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5" name="等腰三角形 4">
            <a:extLst>
              <a:ext uri="{FF2B5EF4-FFF2-40B4-BE49-F238E27FC236}">
                <a16:creationId xmlns:a16="http://schemas.microsoft.com/office/drawing/2014/main" id="{8835E013-D170-8A48-3C48-09F8569B2C39}"/>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A30765E9-79E8-C820-9ADB-83F1F677E016}"/>
              </a:ext>
            </a:extLst>
          </p:cNvPr>
          <p:cNvSpPr/>
          <p:nvPr/>
        </p:nvSpPr>
        <p:spPr>
          <a:xfrm>
            <a:off x="2668516" y="859176"/>
            <a:ext cx="4663013" cy="514973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300" dirty="0">
                <a:solidFill>
                  <a:schemeClr val="tx1"/>
                </a:solidFill>
                <a:latin typeface="微软雅黑" panose="020B0503020204020204" pitchFamily="34" charset="-122"/>
                <a:ea typeface="微软雅黑" panose="020B0503020204020204" pitchFamily="34" charset="-122"/>
              </a:rPr>
              <a:t>步骤</a:t>
            </a:r>
            <a:r>
              <a:rPr lang="en-US" altLang="zh-CN" sz="2300" dirty="0">
                <a:solidFill>
                  <a:schemeClr val="tx1"/>
                </a:solidFill>
                <a:latin typeface="微软雅黑" panose="020B0503020204020204" pitchFamily="34" charset="-122"/>
                <a:ea typeface="微软雅黑" panose="020B0503020204020204" pitchFamily="34" charset="-122"/>
              </a:rPr>
              <a:t>07: </a:t>
            </a:r>
            <a:r>
              <a:rPr lang="zh-CN" altLang="zh-CN" sz="2300" dirty="0">
                <a:solidFill>
                  <a:schemeClr val="tx1"/>
                </a:solidFill>
                <a:latin typeface="微软雅黑" panose="020B0503020204020204" pitchFamily="34" charset="-122"/>
                <a:ea typeface="微软雅黑" panose="020B0503020204020204" pitchFamily="34" charset="-122"/>
              </a:rPr>
              <a:t>单击“效果控件”中的“色相</a:t>
            </a:r>
            <a:r>
              <a:rPr lang="en-US" altLang="zh-CN" sz="2300" dirty="0">
                <a:solidFill>
                  <a:schemeClr val="tx1"/>
                </a:solidFill>
                <a:latin typeface="微软雅黑" panose="020B0503020204020204" pitchFamily="34" charset="-122"/>
                <a:ea typeface="微软雅黑" panose="020B0503020204020204" pitchFamily="34" charset="-122"/>
              </a:rPr>
              <a:t>/</a:t>
            </a:r>
            <a:r>
              <a:rPr lang="zh-CN" altLang="zh-CN" sz="2300" dirty="0">
                <a:solidFill>
                  <a:schemeClr val="tx1"/>
                </a:solidFill>
                <a:latin typeface="微软雅黑" panose="020B0503020204020204" pitchFamily="34" charset="-122"/>
                <a:ea typeface="微软雅黑" panose="020B0503020204020204" pitchFamily="34" charset="-122"/>
              </a:rPr>
              <a:t>饱和度”效果，按快捷键</a:t>
            </a:r>
            <a:r>
              <a:rPr lang="en-US" altLang="zh-CN" sz="2300" dirty="0" err="1">
                <a:solidFill>
                  <a:schemeClr val="tx1"/>
                </a:solidFill>
                <a:latin typeface="微软雅黑" panose="020B0503020204020204" pitchFamily="34" charset="-122"/>
                <a:ea typeface="微软雅黑" panose="020B0503020204020204" pitchFamily="34" charset="-122"/>
              </a:rPr>
              <a:t>Ctrl+C</a:t>
            </a:r>
            <a:r>
              <a:rPr lang="zh-CN" altLang="zh-CN" sz="2300" dirty="0">
                <a:solidFill>
                  <a:schemeClr val="tx1"/>
                </a:solidFill>
                <a:latin typeface="微软雅黑" panose="020B0503020204020204" pitchFamily="34" charset="-122"/>
                <a:ea typeface="微软雅黑" panose="020B0503020204020204" pitchFamily="34" charset="-122"/>
              </a:rPr>
              <a:t>命令复制，随后鼠标单击“去色视频”图层，按快捷键</a:t>
            </a:r>
            <a:r>
              <a:rPr lang="en-US" altLang="zh-CN" sz="2300" dirty="0" err="1">
                <a:solidFill>
                  <a:schemeClr val="tx1"/>
                </a:solidFill>
                <a:latin typeface="微软雅黑" panose="020B0503020204020204" pitchFamily="34" charset="-122"/>
                <a:ea typeface="微软雅黑" panose="020B0503020204020204" pitchFamily="34" charset="-122"/>
              </a:rPr>
              <a:t>Ctrl+V</a:t>
            </a:r>
            <a:r>
              <a:rPr lang="zh-CN" altLang="zh-CN" sz="2300" dirty="0">
                <a:solidFill>
                  <a:schemeClr val="tx1"/>
                </a:solidFill>
                <a:latin typeface="微软雅黑" panose="020B0503020204020204" pitchFamily="34" charset="-122"/>
                <a:ea typeface="微软雅黑" panose="020B0503020204020204" pitchFamily="34" charset="-122"/>
              </a:rPr>
              <a:t>将效果复制粘贴过去，把效果中“通道控制”改为“主”，随后把“主饱和度”调整为</a:t>
            </a:r>
            <a:r>
              <a:rPr lang="en-US" altLang="zh-CN" sz="2300" dirty="0">
                <a:solidFill>
                  <a:schemeClr val="tx1"/>
                </a:solidFill>
                <a:latin typeface="微软雅黑" panose="020B0503020204020204" pitchFamily="34" charset="-122"/>
                <a:ea typeface="微软雅黑" panose="020B0503020204020204" pitchFamily="34" charset="-122"/>
              </a:rPr>
              <a:t>-80</a:t>
            </a:r>
            <a:r>
              <a:rPr lang="zh-CN" altLang="zh-CN" sz="2300" dirty="0">
                <a:solidFill>
                  <a:schemeClr val="tx1"/>
                </a:solidFill>
                <a:latin typeface="微软雅黑" panose="020B0503020204020204" pitchFamily="34" charset="-122"/>
                <a:ea typeface="微软雅黑" panose="020B0503020204020204" pitchFamily="34" charset="-122"/>
              </a:rPr>
              <a:t>，如图</a:t>
            </a:r>
            <a:r>
              <a:rPr lang="en-US" altLang="zh-CN" sz="2300" dirty="0">
                <a:solidFill>
                  <a:schemeClr val="tx1"/>
                </a:solidFill>
                <a:latin typeface="微软雅黑" panose="020B0503020204020204" pitchFamily="34" charset="-122"/>
                <a:ea typeface="微软雅黑" panose="020B0503020204020204" pitchFamily="34" charset="-122"/>
              </a:rPr>
              <a:t>9-11</a:t>
            </a:r>
            <a:r>
              <a:rPr lang="zh-CN" altLang="zh-CN" sz="2300" dirty="0">
                <a:solidFill>
                  <a:schemeClr val="tx1"/>
                </a:solidFill>
                <a:latin typeface="微软雅黑" panose="020B0503020204020204" pitchFamily="34" charset="-122"/>
                <a:ea typeface="微软雅黑" panose="020B0503020204020204" pitchFamily="34" charset="-122"/>
              </a:rPr>
              <a:t>所示。</a:t>
            </a:r>
          </a:p>
        </p:txBody>
      </p:sp>
      <p:sp>
        <p:nvSpPr>
          <p:cNvPr id="7" name="文本框 6">
            <a:extLst>
              <a:ext uri="{FF2B5EF4-FFF2-40B4-BE49-F238E27FC236}">
                <a16:creationId xmlns:a16="http://schemas.microsoft.com/office/drawing/2014/main" id="{BE132335-470D-69C4-F035-E6AF7A01EFB0}"/>
              </a:ext>
            </a:extLst>
          </p:cNvPr>
          <p:cNvSpPr txBox="1"/>
          <p:nvPr/>
        </p:nvSpPr>
        <p:spPr>
          <a:xfrm>
            <a:off x="2805137" y="144833"/>
            <a:ext cx="6115050"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8CA49924-0BA9-7C6C-AD33-6299C313612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646664" y="1476794"/>
            <a:ext cx="3326136" cy="4181429"/>
          </a:xfrm>
          <a:prstGeom prst="rect">
            <a:avLst/>
          </a:prstGeom>
          <a:noFill/>
          <a:ln>
            <a:noFill/>
          </a:ln>
        </p:spPr>
      </p:pic>
      <p:sp>
        <p:nvSpPr>
          <p:cNvPr id="11" name="文本框 10">
            <a:extLst>
              <a:ext uri="{FF2B5EF4-FFF2-40B4-BE49-F238E27FC236}">
                <a16:creationId xmlns:a16="http://schemas.microsoft.com/office/drawing/2014/main" id="{22BC9C1F-F496-BA91-1A1B-D7463C41F6CA}"/>
              </a:ext>
            </a:extLst>
          </p:cNvPr>
          <p:cNvSpPr txBox="1"/>
          <p:nvPr/>
        </p:nvSpPr>
        <p:spPr>
          <a:xfrm>
            <a:off x="8243886" y="5197841"/>
            <a:ext cx="6098720" cy="460382"/>
          </a:xfrm>
          <a:prstGeom prst="rect">
            <a:avLst/>
          </a:prstGeom>
          <a:noFill/>
        </p:spPr>
        <p:txBody>
          <a:bodyPr wrap="square">
            <a:spAutoFit/>
          </a:bodyPr>
          <a:lstStyle/>
          <a:p>
            <a:pPr indent="304800"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9-11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884738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B66FD5F-AF5C-120A-A226-96EED9711651}"/>
              </a:ext>
            </a:extLst>
          </p:cNvPr>
          <p:cNvGrpSpPr/>
          <p:nvPr/>
        </p:nvGrpSpPr>
        <p:grpSpPr>
          <a:xfrm>
            <a:off x="96235" y="1080354"/>
            <a:ext cx="2131842" cy="918222"/>
            <a:chOff x="83895" y="1497840"/>
            <a:chExt cx="2131842" cy="918222"/>
          </a:xfrm>
        </p:grpSpPr>
        <p:sp>
          <p:nvSpPr>
            <p:cNvPr id="3" name="矩形: 圆角 2">
              <a:extLst>
                <a:ext uri="{FF2B5EF4-FFF2-40B4-BE49-F238E27FC236}">
                  <a16:creationId xmlns:a16="http://schemas.microsoft.com/office/drawing/2014/main" id="{CB681409-8C2A-9FD2-8E16-C3F0AB083660}"/>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3463C28-5DE5-2CC2-473E-31EA72AAFB92}"/>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5" name="等腰三角形 4">
            <a:extLst>
              <a:ext uri="{FF2B5EF4-FFF2-40B4-BE49-F238E27FC236}">
                <a16:creationId xmlns:a16="http://schemas.microsoft.com/office/drawing/2014/main" id="{10B80895-23BE-4BEF-94CB-8E166BBDEB76}"/>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FDD5C4BB-FF22-F530-23B3-1DB6F0C422B2}"/>
              </a:ext>
            </a:extLst>
          </p:cNvPr>
          <p:cNvSpPr/>
          <p:nvPr/>
        </p:nvSpPr>
        <p:spPr>
          <a:xfrm>
            <a:off x="2668516" y="859176"/>
            <a:ext cx="4663013" cy="514973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latin typeface="微软雅黑" panose="020B0503020204020204" pitchFamily="34" charset="-122"/>
                <a:ea typeface="微软雅黑" panose="020B0503020204020204" pitchFamily="34" charset="-122"/>
              </a:rPr>
              <a:t>步骤</a:t>
            </a:r>
            <a:r>
              <a:rPr lang="en-US" altLang="zh-CN" sz="2000" dirty="0">
                <a:solidFill>
                  <a:schemeClr val="tx1"/>
                </a:solidFill>
                <a:latin typeface="微软雅黑" panose="020B0503020204020204" pitchFamily="34" charset="-122"/>
                <a:ea typeface="微软雅黑" panose="020B0503020204020204" pitchFamily="34" charset="-122"/>
              </a:rPr>
              <a:t>08:</a:t>
            </a:r>
            <a:r>
              <a:rPr lang="zh-CN" altLang="zh-CN" sz="2000" dirty="0">
                <a:solidFill>
                  <a:schemeClr val="tx1"/>
                </a:solidFill>
                <a:latin typeface="微软雅黑" panose="020B0503020204020204" pitchFamily="34" charset="-122"/>
                <a:ea typeface="微软雅黑" panose="020B0503020204020204" pitchFamily="34" charset="-122"/>
              </a:rPr>
              <a:t>将鼠标置于时间轴左侧，右键单击，在弹出的菜单中选择“新建”。在副菜单中选择“调整图层”，此时可以看到最上方增加了一个名为“调整图层”的图层，返回至右边的效果栏，在搜索框中搜索“曲线”，将搜到的“曲线”效果拖动到调整图层上，通道中选择“</a:t>
            </a:r>
            <a:r>
              <a:rPr lang="en-US" altLang="zh-CN" sz="2000" dirty="0">
                <a:solidFill>
                  <a:schemeClr val="tx1"/>
                </a:solidFill>
                <a:latin typeface="微软雅黑" panose="020B0503020204020204" pitchFamily="34" charset="-122"/>
                <a:ea typeface="微软雅黑" panose="020B0503020204020204" pitchFamily="34" charset="-122"/>
              </a:rPr>
              <a:t>RGB</a:t>
            </a:r>
            <a:r>
              <a:rPr lang="zh-CN" altLang="zh-CN" sz="2000" dirty="0">
                <a:solidFill>
                  <a:schemeClr val="tx1"/>
                </a:solidFill>
                <a:latin typeface="微软雅黑" panose="020B0503020204020204" pitchFamily="34" charset="-122"/>
                <a:ea typeface="微软雅黑" panose="020B0503020204020204" pitchFamily="34" charset="-122"/>
              </a:rPr>
              <a:t>”，调整“</a:t>
            </a:r>
            <a:r>
              <a:rPr lang="en-US" altLang="zh-CN" sz="2000" dirty="0">
                <a:solidFill>
                  <a:schemeClr val="tx1"/>
                </a:solidFill>
                <a:latin typeface="微软雅黑" panose="020B0503020204020204" pitchFamily="34" charset="-122"/>
                <a:ea typeface="微软雅黑" panose="020B0503020204020204" pitchFamily="34" charset="-122"/>
              </a:rPr>
              <a:t>RGB</a:t>
            </a:r>
            <a:r>
              <a:rPr lang="zh-CN" altLang="zh-CN" sz="2000" dirty="0">
                <a:solidFill>
                  <a:schemeClr val="tx1"/>
                </a:solidFill>
                <a:latin typeface="微软雅黑" panose="020B0503020204020204" pitchFamily="34" charset="-122"/>
                <a:ea typeface="微软雅黑" panose="020B0503020204020204" pitchFamily="34" charset="-122"/>
              </a:rPr>
              <a:t>”曲线效果调整如图</a:t>
            </a:r>
            <a:r>
              <a:rPr lang="en-US" altLang="zh-CN" sz="2000" dirty="0">
                <a:solidFill>
                  <a:schemeClr val="tx1"/>
                </a:solidFill>
                <a:latin typeface="微软雅黑" panose="020B0503020204020204" pitchFamily="34" charset="-122"/>
                <a:ea typeface="微软雅黑" panose="020B0503020204020204" pitchFamily="34" charset="-122"/>
              </a:rPr>
              <a:t>9-12</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sp>
        <p:nvSpPr>
          <p:cNvPr id="7" name="文本框 6">
            <a:extLst>
              <a:ext uri="{FF2B5EF4-FFF2-40B4-BE49-F238E27FC236}">
                <a16:creationId xmlns:a16="http://schemas.microsoft.com/office/drawing/2014/main" id="{AE3B649A-3FD8-9C30-4F26-FA4235867577}"/>
              </a:ext>
            </a:extLst>
          </p:cNvPr>
          <p:cNvSpPr txBox="1"/>
          <p:nvPr/>
        </p:nvSpPr>
        <p:spPr>
          <a:xfrm>
            <a:off x="2805137" y="144833"/>
            <a:ext cx="6115050"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735E8448-B209-8D33-ABA7-8C5FE422C13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598343" y="924090"/>
            <a:ext cx="3129528" cy="4921539"/>
          </a:xfrm>
          <a:prstGeom prst="rect">
            <a:avLst/>
          </a:prstGeom>
          <a:noFill/>
          <a:ln>
            <a:noFill/>
          </a:ln>
        </p:spPr>
      </p:pic>
      <p:sp>
        <p:nvSpPr>
          <p:cNvPr id="10" name="文本框 9">
            <a:extLst>
              <a:ext uri="{FF2B5EF4-FFF2-40B4-BE49-F238E27FC236}">
                <a16:creationId xmlns:a16="http://schemas.microsoft.com/office/drawing/2014/main" id="{FDA44236-2498-D2F0-F031-B2647102F0F1}"/>
              </a:ext>
            </a:extLst>
          </p:cNvPr>
          <p:cNvSpPr txBox="1"/>
          <p:nvPr/>
        </p:nvSpPr>
        <p:spPr>
          <a:xfrm>
            <a:off x="7945325" y="5385247"/>
            <a:ext cx="6098720" cy="460382"/>
          </a:xfrm>
          <a:prstGeom prst="rect">
            <a:avLst/>
          </a:prstGeom>
          <a:noFill/>
        </p:spPr>
        <p:txBody>
          <a:bodyPr wrap="square">
            <a:spAutoFit/>
          </a:bodyPr>
          <a:lstStyle/>
          <a:p>
            <a:pPr indent="304800"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9-12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24940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58CB309-1C71-2F88-D46C-8FD93B1B1D35}"/>
              </a:ext>
            </a:extLst>
          </p:cNvPr>
          <p:cNvGrpSpPr/>
          <p:nvPr/>
        </p:nvGrpSpPr>
        <p:grpSpPr>
          <a:xfrm>
            <a:off x="96235" y="1080354"/>
            <a:ext cx="2131842" cy="918222"/>
            <a:chOff x="83895" y="1497840"/>
            <a:chExt cx="2131842" cy="918222"/>
          </a:xfrm>
        </p:grpSpPr>
        <p:sp>
          <p:nvSpPr>
            <p:cNvPr id="3" name="矩形: 圆角 2">
              <a:extLst>
                <a:ext uri="{FF2B5EF4-FFF2-40B4-BE49-F238E27FC236}">
                  <a16:creationId xmlns:a16="http://schemas.microsoft.com/office/drawing/2014/main" id="{0C16F1F7-7BE0-994E-6427-7C6E45279D7F}"/>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69D1B2F-9073-D097-981B-9A8056F17321}"/>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5" name="等腰三角形 4">
            <a:extLst>
              <a:ext uri="{FF2B5EF4-FFF2-40B4-BE49-F238E27FC236}">
                <a16:creationId xmlns:a16="http://schemas.microsoft.com/office/drawing/2014/main" id="{3576C454-5B28-4CB5-53C5-65CE9CF28137}"/>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AD86C13B-EA79-DC48-A085-17C7A1704541}"/>
              </a:ext>
            </a:extLst>
          </p:cNvPr>
          <p:cNvSpPr/>
          <p:nvPr/>
        </p:nvSpPr>
        <p:spPr>
          <a:xfrm>
            <a:off x="4464556" y="1110017"/>
            <a:ext cx="7438870" cy="133730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09:</a:t>
            </a:r>
            <a:r>
              <a:rPr lang="zh-CN" altLang="zh-CN" dirty="0">
                <a:solidFill>
                  <a:schemeClr val="tx1"/>
                </a:solidFill>
                <a:latin typeface="微软雅黑" panose="020B0503020204020204" pitchFamily="34" charset="-122"/>
                <a:ea typeface="微软雅黑" panose="020B0503020204020204" pitchFamily="34" charset="-122"/>
              </a:rPr>
              <a:t>在效果栏中搜索效果“色相</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饱和度”，将搜到的效果拖动至“去色视频</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蒙版”图层上，将通道设置为“黄色”，调整“黄色饱和度”为</a:t>
            </a:r>
            <a:r>
              <a:rPr lang="en-US" altLang="zh-CN" dirty="0">
                <a:solidFill>
                  <a:schemeClr val="tx1"/>
                </a:solidFill>
                <a:latin typeface="微软雅黑" panose="020B0503020204020204" pitchFamily="34" charset="-122"/>
                <a:ea typeface="微软雅黑" panose="020B0503020204020204" pitchFamily="34" charset="-122"/>
              </a:rPr>
              <a:t>32</a:t>
            </a:r>
            <a:r>
              <a:rPr lang="zh-CN" altLang="zh-CN" dirty="0">
                <a:solidFill>
                  <a:schemeClr val="tx1"/>
                </a:solidFill>
                <a:latin typeface="微软雅黑" panose="020B0503020204020204" pitchFamily="34" charset="-122"/>
                <a:ea typeface="微软雅黑" panose="020B0503020204020204" pitchFamily="34" charset="-122"/>
              </a:rPr>
              <a:t>，“黄色亮度”为</a:t>
            </a:r>
            <a:r>
              <a:rPr lang="en-US" altLang="zh-CN" dirty="0">
                <a:solidFill>
                  <a:schemeClr val="tx1"/>
                </a:solidFill>
                <a:latin typeface="微软雅黑" panose="020B0503020204020204" pitchFamily="34" charset="-122"/>
                <a:ea typeface="微软雅黑" panose="020B0503020204020204" pitchFamily="34" charset="-122"/>
              </a:rPr>
              <a:t>-5</a:t>
            </a:r>
            <a:r>
              <a:rPr lang="zh-CN" altLang="zh-CN" dirty="0">
                <a:solidFill>
                  <a:schemeClr val="tx1"/>
                </a:solidFill>
                <a:latin typeface="微软雅黑" panose="020B0503020204020204" pitchFamily="34" charset="-122"/>
                <a:ea typeface="微软雅黑" panose="020B0503020204020204" pitchFamily="34" charset="-122"/>
              </a:rPr>
              <a:t>，如图</a:t>
            </a:r>
            <a:r>
              <a:rPr lang="en-US" altLang="zh-CN" dirty="0">
                <a:solidFill>
                  <a:schemeClr val="tx1"/>
                </a:solidFill>
                <a:latin typeface="微软雅黑" panose="020B0503020204020204" pitchFamily="34" charset="-122"/>
                <a:ea typeface="微软雅黑" panose="020B0503020204020204" pitchFamily="34" charset="-122"/>
              </a:rPr>
              <a:t>9-13</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7" name="文本框 6">
            <a:extLst>
              <a:ext uri="{FF2B5EF4-FFF2-40B4-BE49-F238E27FC236}">
                <a16:creationId xmlns:a16="http://schemas.microsoft.com/office/drawing/2014/main" id="{E28AA27A-6059-A551-8873-AAC571701B53}"/>
              </a:ext>
            </a:extLst>
          </p:cNvPr>
          <p:cNvSpPr txBox="1"/>
          <p:nvPr/>
        </p:nvSpPr>
        <p:spPr>
          <a:xfrm>
            <a:off x="2805137" y="144833"/>
            <a:ext cx="6115050"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500CA95A-A6E9-6C20-F340-5F22A8A8349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611106" y="1221940"/>
            <a:ext cx="1774190" cy="2714625"/>
          </a:xfrm>
          <a:prstGeom prst="rect">
            <a:avLst/>
          </a:prstGeom>
          <a:noFill/>
          <a:ln>
            <a:noFill/>
          </a:ln>
        </p:spPr>
      </p:pic>
      <p:sp>
        <p:nvSpPr>
          <p:cNvPr id="10" name="文本框 9">
            <a:extLst>
              <a:ext uri="{FF2B5EF4-FFF2-40B4-BE49-F238E27FC236}">
                <a16:creationId xmlns:a16="http://schemas.microsoft.com/office/drawing/2014/main" id="{CB1D78ED-69C8-0B84-C562-E3770B30C276}"/>
              </a:ext>
            </a:extLst>
          </p:cNvPr>
          <p:cNvSpPr txBox="1"/>
          <p:nvPr/>
        </p:nvSpPr>
        <p:spPr>
          <a:xfrm>
            <a:off x="1808389" y="3378209"/>
            <a:ext cx="6098720" cy="460382"/>
          </a:xfrm>
          <a:prstGeom prst="rect">
            <a:avLst/>
          </a:prstGeom>
          <a:noFill/>
        </p:spPr>
        <p:txBody>
          <a:bodyPr wrap="square">
            <a:spAutoFit/>
          </a:bodyPr>
          <a:lstStyle/>
          <a:p>
            <a:pPr indent="304800"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9-13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5B04A98E-83A4-6053-9DD9-644BAE5F1AFB}"/>
              </a:ext>
            </a:extLst>
          </p:cNvPr>
          <p:cNvSpPr/>
          <p:nvPr/>
        </p:nvSpPr>
        <p:spPr>
          <a:xfrm>
            <a:off x="6785228" y="2822324"/>
            <a:ext cx="5118198" cy="111424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10: </a:t>
            </a:r>
            <a:r>
              <a:rPr lang="zh-CN" altLang="zh-CN" dirty="0">
                <a:solidFill>
                  <a:schemeClr val="tx1"/>
                </a:solidFill>
                <a:latin typeface="微软雅黑" panose="020B0503020204020204" pitchFamily="34" charset="-122"/>
                <a:ea typeface="微软雅黑" panose="020B0503020204020204" pitchFamily="34" charset="-122"/>
              </a:rPr>
              <a:t>按快捷键上</a:t>
            </a:r>
            <a:r>
              <a:rPr lang="en-US" altLang="zh-CN" dirty="0" err="1">
                <a:solidFill>
                  <a:schemeClr val="tx1"/>
                </a:solidFill>
                <a:latin typeface="微软雅黑" panose="020B0503020204020204" pitchFamily="34" charset="-122"/>
                <a:ea typeface="微软雅黑" panose="020B0503020204020204" pitchFamily="34" charset="-122"/>
              </a:rPr>
              <a:t>Ctrl+M</a:t>
            </a:r>
            <a:r>
              <a:rPr lang="zh-CN" altLang="zh-CN" dirty="0">
                <a:solidFill>
                  <a:schemeClr val="tx1"/>
                </a:solidFill>
                <a:latin typeface="微软雅黑" panose="020B0503020204020204" pitchFamily="34" charset="-122"/>
                <a:ea typeface="微软雅黑" panose="020B0503020204020204" pitchFamily="34" charset="-122"/>
              </a:rPr>
              <a:t>命令进入“渲染”界面，调整参数、格式并输出视频，调整如图</a:t>
            </a:r>
            <a:r>
              <a:rPr lang="en-US" altLang="zh-CN" dirty="0">
                <a:solidFill>
                  <a:schemeClr val="tx1"/>
                </a:solidFill>
                <a:latin typeface="微软雅黑" panose="020B0503020204020204" pitchFamily="34" charset="-122"/>
                <a:ea typeface="微软雅黑" panose="020B0503020204020204" pitchFamily="34" charset="-122"/>
              </a:rPr>
              <a:t>9-14</a:t>
            </a:r>
            <a:r>
              <a:rPr lang="zh-CN" altLang="zh-CN" dirty="0">
                <a:solidFill>
                  <a:schemeClr val="tx1"/>
                </a:solidFill>
                <a:latin typeface="微软雅黑" panose="020B0503020204020204" pitchFamily="34" charset="-122"/>
                <a:ea typeface="微软雅黑" panose="020B0503020204020204" pitchFamily="34" charset="-122"/>
              </a:rPr>
              <a:t>所示。</a:t>
            </a:r>
          </a:p>
        </p:txBody>
      </p:sp>
      <p:pic>
        <p:nvPicPr>
          <p:cNvPr id="12" name="图片 11">
            <a:extLst>
              <a:ext uri="{FF2B5EF4-FFF2-40B4-BE49-F238E27FC236}">
                <a16:creationId xmlns:a16="http://schemas.microsoft.com/office/drawing/2014/main" id="{A05E3DEB-F3C6-CAFB-ABAC-6973E95FDFF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540756" y="4253216"/>
            <a:ext cx="6807609" cy="2141779"/>
          </a:xfrm>
          <a:prstGeom prst="rect">
            <a:avLst/>
          </a:prstGeom>
          <a:noFill/>
          <a:ln>
            <a:noFill/>
          </a:ln>
        </p:spPr>
      </p:pic>
      <p:sp>
        <p:nvSpPr>
          <p:cNvPr id="14" name="文本框 13">
            <a:extLst>
              <a:ext uri="{FF2B5EF4-FFF2-40B4-BE49-F238E27FC236}">
                <a16:creationId xmlns:a16="http://schemas.microsoft.com/office/drawing/2014/main" id="{D9E25BC8-FA05-69DF-8BC9-40ACDB7E52A1}"/>
              </a:ext>
            </a:extLst>
          </p:cNvPr>
          <p:cNvSpPr txBox="1"/>
          <p:nvPr/>
        </p:nvSpPr>
        <p:spPr>
          <a:xfrm>
            <a:off x="8617404" y="5934613"/>
            <a:ext cx="6098720" cy="460382"/>
          </a:xfrm>
          <a:prstGeom prst="rect">
            <a:avLst/>
          </a:prstGeom>
          <a:noFill/>
        </p:spPr>
        <p:txBody>
          <a:bodyPr wrap="square">
            <a:spAutoFit/>
          </a:bodyPr>
          <a:lstStyle/>
          <a:p>
            <a:pPr indent="304800"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9-14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366277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824F94FA-6765-896D-3B20-F7CE133DFF1F}"/>
              </a:ext>
            </a:extLst>
          </p:cNvPr>
          <p:cNvGrpSpPr/>
          <p:nvPr/>
        </p:nvGrpSpPr>
        <p:grpSpPr>
          <a:xfrm>
            <a:off x="96235" y="1080354"/>
            <a:ext cx="2131842" cy="918222"/>
            <a:chOff x="83895" y="1497840"/>
            <a:chExt cx="2131842" cy="918222"/>
          </a:xfrm>
        </p:grpSpPr>
        <p:sp>
          <p:nvSpPr>
            <p:cNvPr id="5" name="矩形: 圆角 4">
              <a:extLst>
                <a:ext uri="{FF2B5EF4-FFF2-40B4-BE49-F238E27FC236}">
                  <a16:creationId xmlns:a16="http://schemas.microsoft.com/office/drawing/2014/main" id="{07A51AA6-C014-E1D8-4575-989015EFBC9D}"/>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F97F7B6-1CFD-2747-2046-D0D9DBA2DC0C}"/>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去色保留效果</a:t>
              </a:r>
            </a:p>
          </p:txBody>
        </p:sp>
      </p:grpSp>
      <p:sp>
        <p:nvSpPr>
          <p:cNvPr id="7" name="等腰三角形 6">
            <a:extLst>
              <a:ext uri="{FF2B5EF4-FFF2-40B4-BE49-F238E27FC236}">
                <a16:creationId xmlns:a16="http://schemas.microsoft.com/office/drawing/2014/main" id="{43433D7A-B8F2-8B7B-FEC6-5A28F112CEC2}"/>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5B8ACF01-2E0C-F502-4B89-2DBFC92D4714}"/>
              </a:ext>
            </a:extLst>
          </p:cNvPr>
          <p:cNvSpPr/>
          <p:nvPr/>
        </p:nvSpPr>
        <p:spPr>
          <a:xfrm>
            <a:off x="2652084" y="904002"/>
            <a:ext cx="4614129" cy="1094574"/>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dirty="0">
                <a:solidFill>
                  <a:schemeClr val="tx1"/>
                </a:solidFill>
                <a:latin typeface="微软雅黑" panose="020B0503020204020204" pitchFamily="34" charset="-122"/>
                <a:ea typeface="微软雅黑" panose="020B0503020204020204" pitchFamily="34" charset="-122"/>
              </a:rPr>
              <a:t>步骤</a:t>
            </a:r>
            <a:r>
              <a:rPr lang="en-US" altLang="zh-CN" sz="2400" dirty="0">
                <a:solidFill>
                  <a:schemeClr val="tx1"/>
                </a:solidFill>
                <a:latin typeface="微软雅黑" panose="020B0503020204020204" pitchFamily="34" charset="-122"/>
                <a:ea typeface="微软雅黑" panose="020B0503020204020204" pitchFamily="34" charset="-122"/>
              </a:rPr>
              <a:t>11: </a:t>
            </a:r>
            <a:r>
              <a:rPr lang="zh-CN" altLang="zh-CN" sz="2400" dirty="0">
                <a:solidFill>
                  <a:schemeClr val="tx1"/>
                </a:solidFill>
                <a:latin typeface="微软雅黑" panose="020B0503020204020204" pitchFamily="34" charset="-122"/>
                <a:ea typeface="微软雅黑" panose="020B0503020204020204" pitchFamily="34" charset="-122"/>
              </a:rPr>
              <a:t>最终效果如图</a:t>
            </a:r>
            <a:r>
              <a:rPr lang="en-US" altLang="zh-CN" sz="2400" dirty="0">
                <a:solidFill>
                  <a:schemeClr val="tx1"/>
                </a:solidFill>
                <a:latin typeface="微软雅黑" panose="020B0503020204020204" pitchFamily="34" charset="-122"/>
                <a:ea typeface="微软雅黑" panose="020B0503020204020204" pitchFamily="34" charset="-122"/>
              </a:rPr>
              <a:t>9-15</a:t>
            </a:r>
            <a:r>
              <a:rPr lang="zh-CN" altLang="zh-CN" sz="2400" dirty="0">
                <a:solidFill>
                  <a:schemeClr val="tx1"/>
                </a:solidFill>
                <a:latin typeface="微软雅黑" panose="020B0503020204020204" pitchFamily="34" charset="-122"/>
                <a:ea typeface="微软雅黑" panose="020B0503020204020204" pitchFamily="34" charset="-122"/>
              </a:rPr>
              <a:t>所示。</a:t>
            </a:r>
          </a:p>
        </p:txBody>
      </p:sp>
      <p:sp>
        <p:nvSpPr>
          <p:cNvPr id="9" name="文本框 8">
            <a:extLst>
              <a:ext uri="{FF2B5EF4-FFF2-40B4-BE49-F238E27FC236}">
                <a16:creationId xmlns:a16="http://schemas.microsoft.com/office/drawing/2014/main" id="{D4A923F2-CE19-5BCF-B9A9-85756652E693}"/>
              </a:ext>
            </a:extLst>
          </p:cNvPr>
          <p:cNvSpPr txBox="1"/>
          <p:nvPr/>
        </p:nvSpPr>
        <p:spPr>
          <a:xfrm>
            <a:off x="2805137" y="144833"/>
            <a:ext cx="6115050"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7817038C-31B2-5272-316C-3B20B3ACBEC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652084" y="2504395"/>
            <a:ext cx="9023856" cy="2492148"/>
          </a:xfrm>
          <a:prstGeom prst="rect">
            <a:avLst/>
          </a:prstGeom>
          <a:noFill/>
          <a:ln>
            <a:noFill/>
          </a:ln>
        </p:spPr>
      </p:pic>
      <p:sp>
        <p:nvSpPr>
          <p:cNvPr id="12" name="文本框 11">
            <a:extLst>
              <a:ext uri="{FF2B5EF4-FFF2-40B4-BE49-F238E27FC236}">
                <a16:creationId xmlns:a16="http://schemas.microsoft.com/office/drawing/2014/main" id="{8C48C914-28AC-6D69-A28F-26F4A552F4AE}"/>
              </a:ext>
            </a:extLst>
          </p:cNvPr>
          <p:cNvSpPr txBox="1"/>
          <p:nvPr/>
        </p:nvSpPr>
        <p:spPr>
          <a:xfrm>
            <a:off x="3620861" y="4996543"/>
            <a:ext cx="6098720" cy="460382"/>
          </a:xfrm>
          <a:prstGeom prst="rect">
            <a:avLst/>
          </a:prstGeom>
          <a:noFill/>
        </p:spPr>
        <p:txBody>
          <a:bodyPr wrap="square">
            <a:spAutoFit/>
          </a:bodyPr>
          <a:lstStyle/>
          <a:p>
            <a:pPr indent="304800"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9-15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73599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50689" y="793922"/>
            <a:ext cx="7733110" cy="5116272"/>
          </a:xfrm>
          <a:prstGeom prst="rect">
            <a:avLst/>
          </a:prstGeom>
          <a:noFill/>
        </p:spPr>
        <p:txBody>
          <a:bodyPr wrap="square" rtlCol="0">
            <a:spAutoFit/>
          </a:bodyPr>
          <a:lstStyle/>
          <a:p>
            <a:pPr indent="304800" algn="just">
              <a:lnSpc>
                <a:spcPct val="150000"/>
              </a:lnSpc>
            </a:pPr>
            <a:r>
              <a:rPr lang="zh-CN" altLang="zh-CN" sz="2000" kern="100" dirty="0">
                <a:effectLst/>
                <a:latin typeface="+mn-ea"/>
                <a:cs typeface="Times New Roman" panose="02020603050405020304" pitchFamily="18" charset="0"/>
              </a:rPr>
              <a:t>为什么要进行色彩修正？答案很简单，画面是数字影像艺术重要表达方式，</a:t>
            </a:r>
          </a:p>
          <a:p>
            <a:pPr algn="just">
              <a:lnSpc>
                <a:spcPct val="150000"/>
              </a:lnSpc>
            </a:pPr>
            <a:r>
              <a:rPr lang="zh-CN" altLang="zh-CN" sz="2000" kern="100" dirty="0">
                <a:effectLst/>
                <a:latin typeface="+mn-ea"/>
                <a:cs typeface="Times New Roman" panose="02020603050405020304" pitchFamily="18" charset="0"/>
              </a:rPr>
              <a:t>但在影片的前期拍摄中，拍摄的画面由于受到一些客观因素的影响而与真实效果相比有一定的偏差。为了从形式上更好地配合影片内容的表达，就需要设计师对画面进行颜色校正及对画面色彩进行艺术化加工处理，准确的运用色彩，从“意象”、“意境”等方面更大化的渲染情绪提高作品主题的表现力。</a:t>
            </a:r>
          </a:p>
          <a:p>
            <a:pPr indent="304800" algn="just">
              <a:lnSpc>
                <a:spcPct val="150000"/>
              </a:lnSpc>
            </a:pPr>
            <a:r>
              <a:rPr lang="zh-CN" altLang="zh-CN" sz="2000" kern="100" dirty="0">
                <a:effectLst/>
                <a:latin typeface="+mn-ea"/>
                <a:cs typeface="Times New Roman" panose="02020603050405020304" pitchFamily="18" charset="0"/>
              </a:rPr>
              <a:t>譬如越来越体现东方美学与文化的传承的渐中式“诗意美”，或于鲜亮彩色中寻求协调与平衡，或追求的是“随类赋彩”“以色达意”的色彩意象，均潜移默化地在画面中融入视觉符号和影片意境，使画面符合大众审美需求又展现中式美学。</a:t>
            </a:r>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AEA09CE-FE86-F01B-2EB1-E55EA36662D6}"/>
              </a:ext>
            </a:extLst>
          </p:cNvPr>
          <p:cNvGrpSpPr/>
          <p:nvPr/>
        </p:nvGrpSpPr>
        <p:grpSpPr>
          <a:xfrm>
            <a:off x="63047" y="1064025"/>
            <a:ext cx="2165030" cy="918222"/>
            <a:chOff x="50707" y="1481511"/>
            <a:chExt cx="2165030" cy="918222"/>
          </a:xfrm>
        </p:grpSpPr>
        <p:sp>
          <p:nvSpPr>
            <p:cNvPr id="3" name="矩形: 圆角 2">
              <a:extLst>
                <a:ext uri="{FF2B5EF4-FFF2-40B4-BE49-F238E27FC236}">
                  <a16:creationId xmlns:a16="http://schemas.microsoft.com/office/drawing/2014/main" id="{0097528C-1562-E07C-2427-FEEA02D0649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4330A779-B039-C96C-CAAB-DB979B207B2A}"/>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19D3F627-5824-4769-F2C3-65558A6F32FA}"/>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126FB526-026F-D5F3-185F-A8F5605B5E25}"/>
              </a:ext>
            </a:extLst>
          </p:cNvPr>
          <p:cNvSpPr/>
          <p:nvPr/>
        </p:nvSpPr>
        <p:spPr>
          <a:xfrm>
            <a:off x="2668516" y="957150"/>
            <a:ext cx="9055398" cy="112307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色彩修正是后期合成中必不可少的步骤之一，在学习色彩修正之前，我们必须首先了解常用的色彩模式有那些。</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FEB6E5BD-055E-F7C1-B859-5429396826FA}"/>
              </a:ext>
            </a:extLst>
          </p:cNvPr>
          <p:cNvSpPr txBox="1"/>
          <p:nvPr/>
        </p:nvSpPr>
        <p:spPr>
          <a:xfrm>
            <a:off x="2668516" y="2267550"/>
            <a:ext cx="2311698"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HSB</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圆角 9">
            <a:extLst>
              <a:ext uri="{FF2B5EF4-FFF2-40B4-BE49-F238E27FC236}">
                <a16:creationId xmlns:a16="http://schemas.microsoft.com/office/drawing/2014/main" id="{458E737A-EBC5-B3C3-6B6A-B09D3CA4BCAD}"/>
              </a:ext>
            </a:extLst>
          </p:cNvPr>
          <p:cNvSpPr/>
          <p:nvPr/>
        </p:nvSpPr>
        <p:spPr>
          <a:xfrm>
            <a:off x="2662959" y="3159268"/>
            <a:ext cx="9256897" cy="274158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在日常生活中，我们之所以能确说出各种颜色，能够得出某种色彩过于艳丽或者灰暗等结论，都是因为颜色具有色相、饱和度、明度这</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个基本属性，也正是因为由于色相、饱和度和明度的存在，一个物体的色彩才会丰富起来</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HSB</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色彩模式是基于人眼的一种颜色模式。是普及型设计软件中常见的色彩模式，其中</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代表</a:t>
            </a:r>
            <a:r>
              <a:rPr lang="en-US" altLang="zh-CN" sz="2000" u="none" strike="noStrike"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hlinkClick r:id="rId2">
                  <a:extLst>
                    <a:ext uri="{A12FA001-AC4F-418D-AE19-62706E023703}">
                      <ahyp:hlinkClr xmlns:ahyp="http://schemas.microsoft.com/office/drawing/2018/hyperlinkcolor" xmlns="" val="tx"/>
                    </a:ext>
                  </a:extLst>
                </a:hlinkClick>
              </a:rPr>
              <a:t>色相</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代表饱和度</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代表亮度。</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783335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88981DA-8F44-E936-4F25-4808017C2269}"/>
              </a:ext>
            </a:extLst>
          </p:cNvPr>
          <p:cNvGrpSpPr/>
          <p:nvPr/>
        </p:nvGrpSpPr>
        <p:grpSpPr>
          <a:xfrm>
            <a:off x="63047" y="1064025"/>
            <a:ext cx="2165030" cy="918222"/>
            <a:chOff x="50707" y="1481511"/>
            <a:chExt cx="2165030" cy="918222"/>
          </a:xfrm>
        </p:grpSpPr>
        <p:sp>
          <p:nvSpPr>
            <p:cNvPr id="3" name="矩形: 圆角 2">
              <a:extLst>
                <a:ext uri="{FF2B5EF4-FFF2-40B4-BE49-F238E27FC236}">
                  <a16:creationId xmlns:a16="http://schemas.microsoft.com/office/drawing/2014/main" id="{EF3024CC-E0EF-0480-3A3C-9E94D0E2BAF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6894370E-5DD0-DF93-1ABC-64F94684CEFF}"/>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47F16A45-6617-9D83-A3B6-B8E062DD343F}"/>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3ED369F7-C3B6-1868-85B0-27A323079B0D}"/>
              </a:ext>
            </a:extLst>
          </p:cNvPr>
          <p:cNvSpPr/>
          <p:nvPr/>
        </p:nvSpPr>
        <p:spPr>
          <a:xfrm>
            <a:off x="2658274" y="1064025"/>
            <a:ext cx="9163612" cy="207106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）色相</a:t>
            </a:r>
            <a:r>
              <a:rPr lang="en-US" altLang="zh-CN" b="1"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a:t>
            </a:r>
            <a:r>
              <a:rPr lang="en-US" altLang="zh-CN"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en-US" altLang="zh-CN" b="1"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Hue</a:t>
            </a:r>
            <a:r>
              <a:rPr lang="en-US" altLang="zh-CN"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色相是色彩的首要特征，是区别各种不同色彩的最准确的标准。当调色的时候，如果说“这个画面偏绿一点”，或者说“把这个模特的红色帽子调为橘黄色”，其实调整的都是色相。在</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360</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°的标准色环上，按照角度值标识。比如红是</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°、橙色是</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30</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°等。图</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9-16</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所示是同个物体在不同色相下的对比效果。</a:t>
            </a:r>
            <a:endParaRPr lang="zh-CN" altLang="zh-CN"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5C295D50-E7BE-2490-B285-76F932968317}"/>
              </a:ext>
            </a:extLst>
          </p:cNvPr>
          <p:cNvSpPr txBox="1"/>
          <p:nvPr/>
        </p:nvSpPr>
        <p:spPr>
          <a:xfrm>
            <a:off x="2701173" y="177493"/>
            <a:ext cx="2311698"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HSB</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descr="9_12">
            <a:extLst>
              <a:ext uri="{FF2B5EF4-FFF2-40B4-BE49-F238E27FC236}">
                <a16:creationId xmlns:a16="http://schemas.microsoft.com/office/drawing/2014/main" id="{609A0283-C796-6F8E-F13F-5077A2FC7644}"/>
              </a:ext>
            </a:extLst>
          </p:cNvPr>
          <p:cNvPicPr>
            <a:picLocks noChangeAspect="1"/>
          </p:cNvPicPr>
          <p:nvPr/>
        </p:nvPicPr>
        <p:blipFill>
          <a:blip r:embed="rId2"/>
          <a:stretch>
            <a:fillRect/>
          </a:stretch>
        </p:blipFill>
        <p:spPr>
          <a:xfrm>
            <a:off x="2969940" y="3356755"/>
            <a:ext cx="7251746" cy="2924105"/>
          </a:xfrm>
          <a:prstGeom prst="rect">
            <a:avLst/>
          </a:prstGeom>
        </p:spPr>
      </p:pic>
      <p:sp>
        <p:nvSpPr>
          <p:cNvPr id="10" name="文本框 9">
            <a:extLst>
              <a:ext uri="{FF2B5EF4-FFF2-40B4-BE49-F238E27FC236}">
                <a16:creationId xmlns:a16="http://schemas.microsoft.com/office/drawing/2014/main" id="{09319577-0F1E-9790-15CC-EE3C7FA6B0E4}"/>
              </a:ext>
            </a:extLst>
          </p:cNvPr>
          <p:cNvSpPr txBox="1"/>
          <p:nvPr/>
        </p:nvSpPr>
        <p:spPr>
          <a:xfrm>
            <a:off x="7637690" y="5911528"/>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9-16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550170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B22DAB0-906A-DFFD-63FE-0D66C8D7B8F4}"/>
              </a:ext>
            </a:extLst>
          </p:cNvPr>
          <p:cNvGrpSpPr/>
          <p:nvPr/>
        </p:nvGrpSpPr>
        <p:grpSpPr>
          <a:xfrm>
            <a:off x="63047" y="1064025"/>
            <a:ext cx="2165030" cy="918222"/>
            <a:chOff x="50707" y="1481511"/>
            <a:chExt cx="2165030" cy="918222"/>
          </a:xfrm>
        </p:grpSpPr>
        <p:sp>
          <p:nvSpPr>
            <p:cNvPr id="3" name="矩形: 圆角 2">
              <a:extLst>
                <a:ext uri="{FF2B5EF4-FFF2-40B4-BE49-F238E27FC236}">
                  <a16:creationId xmlns:a16="http://schemas.microsoft.com/office/drawing/2014/main" id="{0EE42F48-CA13-A194-84EA-BDB686A82E5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686C3313-17BF-6BC8-EB0A-3B326B889C2C}"/>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A0A0AB77-7DE9-68E8-2A7E-66E1AE9B8FAF}"/>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B02A9E08-7BBC-48E5-FAB6-C4F332753736}"/>
              </a:ext>
            </a:extLst>
          </p:cNvPr>
          <p:cNvSpPr/>
          <p:nvPr/>
        </p:nvSpPr>
        <p:spPr>
          <a:xfrm>
            <a:off x="2658274" y="1047696"/>
            <a:ext cx="9163612" cy="207106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）饱和度</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saturation </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饱和度又叫纯度，指的是颜色的鲜艳程度、纯净程度。饱和度越高，颜色越鲜绝，饱和度越低，颜色越偏向灰色。饱和度用百分比来表示，当饱和度为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时，画面变为灰色。图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9-17</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所示为同一画面在不同饱和度下的对比效果。</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A28FB0E1-CB8F-FC2F-CB00-08B07D41206B}"/>
              </a:ext>
            </a:extLst>
          </p:cNvPr>
          <p:cNvSpPr txBox="1"/>
          <p:nvPr/>
        </p:nvSpPr>
        <p:spPr>
          <a:xfrm>
            <a:off x="2701173" y="177493"/>
            <a:ext cx="2311698"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HSB</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descr="9_13">
            <a:extLst>
              <a:ext uri="{FF2B5EF4-FFF2-40B4-BE49-F238E27FC236}">
                <a16:creationId xmlns:a16="http://schemas.microsoft.com/office/drawing/2014/main" id="{A90BA657-EEFD-1E51-7F35-79E3654E8B19}"/>
              </a:ext>
            </a:extLst>
          </p:cNvPr>
          <p:cNvPicPr>
            <a:picLocks noChangeAspect="1"/>
          </p:cNvPicPr>
          <p:nvPr/>
        </p:nvPicPr>
        <p:blipFill>
          <a:blip r:embed="rId2"/>
          <a:stretch>
            <a:fillRect/>
          </a:stretch>
        </p:blipFill>
        <p:spPr>
          <a:xfrm>
            <a:off x="2658274" y="3324098"/>
            <a:ext cx="8001960" cy="2787224"/>
          </a:xfrm>
          <a:prstGeom prst="rect">
            <a:avLst/>
          </a:prstGeom>
        </p:spPr>
      </p:pic>
      <p:sp>
        <p:nvSpPr>
          <p:cNvPr id="10" name="文本框 9">
            <a:extLst>
              <a:ext uri="{FF2B5EF4-FFF2-40B4-BE49-F238E27FC236}">
                <a16:creationId xmlns:a16="http://schemas.microsoft.com/office/drawing/2014/main" id="{EF0DB3B9-9D5C-A06A-BC62-B6E194B943BD}"/>
              </a:ext>
            </a:extLst>
          </p:cNvPr>
          <p:cNvSpPr txBox="1"/>
          <p:nvPr/>
        </p:nvSpPr>
        <p:spPr>
          <a:xfrm>
            <a:off x="7996919" y="5569297"/>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9-17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090169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B1D7C63-DA67-62C4-ED2F-B53A3C454541}"/>
              </a:ext>
            </a:extLst>
          </p:cNvPr>
          <p:cNvGrpSpPr/>
          <p:nvPr/>
        </p:nvGrpSpPr>
        <p:grpSpPr>
          <a:xfrm>
            <a:off x="63047" y="1064025"/>
            <a:ext cx="2165030" cy="918222"/>
            <a:chOff x="50707" y="1481511"/>
            <a:chExt cx="2165030" cy="918222"/>
          </a:xfrm>
        </p:grpSpPr>
        <p:sp>
          <p:nvSpPr>
            <p:cNvPr id="3" name="矩形: 圆角 2">
              <a:extLst>
                <a:ext uri="{FF2B5EF4-FFF2-40B4-BE49-F238E27FC236}">
                  <a16:creationId xmlns:a16="http://schemas.microsoft.com/office/drawing/2014/main" id="{53A4EF19-5759-6490-41A8-363D7AF3A218}"/>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EE580CD-1FE6-C722-0955-F9B9D846AAD4}"/>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81B775C5-E185-DA03-03C0-E8C0D42A563B}"/>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46AAB144-F038-F5F1-D4A8-E0123245031A}"/>
              </a:ext>
            </a:extLst>
          </p:cNvPr>
          <p:cNvSpPr/>
          <p:nvPr/>
        </p:nvSpPr>
        <p:spPr>
          <a:xfrm>
            <a:off x="2658274" y="1047696"/>
            <a:ext cx="9163612" cy="207106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）亮度</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brightness</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也叫做色彩明度，是指物体颜色的明暗程度，通常是从</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en-US" altLang="zh-CN" sz="22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白</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的百分比来度量的。明度越高，颜色越明亮：明度越低，颜色越暗。图</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9-18</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所示是同一画面在不同明度下的对比效果。</a:t>
            </a:r>
            <a:endParaRPr lang="zh-CN" altLang="zh-CN" sz="22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5DDABAFF-7746-8E9C-2756-2AE3B7C36D55}"/>
              </a:ext>
            </a:extLst>
          </p:cNvPr>
          <p:cNvSpPr txBox="1"/>
          <p:nvPr/>
        </p:nvSpPr>
        <p:spPr>
          <a:xfrm>
            <a:off x="2701173" y="177493"/>
            <a:ext cx="2311698"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HSB</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descr="9_14">
            <a:extLst>
              <a:ext uri="{FF2B5EF4-FFF2-40B4-BE49-F238E27FC236}">
                <a16:creationId xmlns:a16="http://schemas.microsoft.com/office/drawing/2014/main" id="{E0CA93BF-47A3-020F-BDC9-AE30EE252CD5}"/>
              </a:ext>
            </a:extLst>
          </p:cNvPr>
          <p:cNvPicPr>
            <a:picLocks noChangeAspect="1"/>
          </p:cNvPicPr>
          <p:nvPr/>
        </p:nvPicPr>
        <p:blipFill>
          <a:blip r:embed="rId2"/>
          <a:srcRect r="1795"/>
          <a:stretch>
            <a:fillRect/>
          </a:stretch>
        </p:blipFill>
        <p:spPr>
          <a:xfrm>
            <a:off x="2658274" y="3324098"/>
            <a:ext cx="8837040" cy="2438128"/>
          </a:xfrm>
          <a:prstGeom prst="rect">
            <a:avLst/>
          </a:prstGeom>
        </p:spPr>
      </p:pic>
      <p:sp>
        <p:nvSpPr>
          <p:cNvPr id="10" name="文本框 9">
            <a:extLst>
              <a:ext uri="{FF2B5EF4-FFF2-40B4-BE49-F238E27FC236}">
                <a16:creationId xmlns:a16="http://schemas.microsoft.com/office/drawing/2014/main" id="{5F3B6F51-5705-7C23-7880-FC7AA4F345F9}"/>
              </a:ext>
            </a:extLst>
          </p:cNvPr>
          <p:cNvSpPr txBox="1"/>
          <p:nvPr/>
        </p:nvSpPr>
        <p:spPr>
          <a:xfrm>
            <a:off x="4190720" y="5820610"/>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9-18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017644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1EADB34-962A-1A9C-329A-76E917E10D30}"/>
              </a:ext>
            </a:extLst>
          </p:cNvPr>
          <p:cNvGrpSpPr/>
          <p:nvPr/>
        </p:nvGrpSpPr>
        <p:grpSpPr>
          <a:xfrm>
            <a:off x="63047" y="1064025"/>
            <a:ext cx="2165030" cy="918222"/>
            <a:chOff x="50707" y="1481511"/>
            <a:chExt cx="2165030" cy="918222"/>
          </a:xfrm>
        </p:grpSpPr>
        <p:sp>
          <p:nvSpPr>
            <p:cNvPr id="3" name="矩形: 圆角 2">
              <a:extLst>
                <a:ext uri="{FF2B5EF4-FFF2-40B4-BE49-F238E27FC236}">
                  <a16:creationId xmlns:a16="http://schemas.microsoft.com/office/drawing/2014/main" id="{4D9CA37E-5B8A-941A-91A4-5B76060B5E1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3E1ABA4-1A27-87AC-9FD4-F55C3C370C90}"/>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264FB9DB-FBEF-642D-5271-B9601F07FEA9}"/>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94791FCF-4B48-08FD-DA98-0F655F026A9A}"/>
              </a:ext>
            </a:extLst>
          </p:cNvPr>
          <p:cNvSpPr/>
          <p:nvPr/>
        </p:nvSpPr>
        <p:spPr>
          <a:xfrm>
            <a:off x="2658274" y="966052"/>
            <a:ext cx="9179940" cy="1744490"/>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（红、绿、蓝）色彩模式是工业界的一种颜色标准，是通过对红</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Red</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、绿</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Green</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、蓝</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Blue</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三个</a:t>
            </a:r>
            <a:r>
              <a:rPr lang="en-US" altLang="zh-CN" sz="1800" u="none" strike="noStrike"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hlinkClick r:id="rId2">
                  <a:extLst>
                    <a:ext uri="{A12FA001-AC4F-418D-AE19-62706E023703}">
                      <ahyp:hlinkClr xmlns:ahyp="http://schemas.microsoft.com/office/drawing/2018/hyperlinkcolor" xmlns="" val="tx"/>
                    </a:ext>
                  </a:extLst>
                </a:hlinkClick>
              </a:rPr>
              <a:t>颜色通道</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的变化以及它们相互之间的叠加来得到各式各样的颜色的，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即是代表红、绿、蓝三个通道的颜色，这个标准几乎包括了人类视力所能感知的所有颜色，是运用最广的色彩模式之一。</a:t>
            </a:r>
            <a:endPar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51317FDF-6BE4-3CCD-C9D3-4E127AA25453}"/>
              </a:ext>
            </a:extLst>
          </p:cNvPr>
          <p:cNvSpPr txBox="1"/>
          <p:nvPr/>
        </p:nvSpPr>
        <p:spPr>
          <a:xfrm>
            <a:off x="2701173" y="177493"/>
            <a:ext cx="2311698"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RGB</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圆角 7">
            <a:extLst>
              <a:ext uri="{FF2B5EF4-FFF2-40B4-BE49-F238E27FC236}">
                <a16:creationId xmlns:a16="http://schemas.microsoft.com/office/drawing/2014/main" id="{C8BC9553-0C36-E910-7E9F-7958EB339F11}"/>
              </a:ext>
            </a:extLst>
          </p:cNvPr>
          <p:cNvSpPr/>
          <p:nvPr/>
        </p:nvSpPr>
        <p:spPr>
          <a:xfrm>
            <a:off x="2658274" y="2834240"/>
            <a:ext cx="9179940" cy="108461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打开拾色器，当</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数值为</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）时，表示该颜色是纯红色，如图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9-19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当</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数值为</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）时，表示该颜色是纯绿色，如图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descr="9_15">
            <a:extLst>
              <a:ext uri="{FF2B5EF4-FFF2-40B4-BE49-F238E27FC236}">
                <a16:creationId xmlns:a16="http://schemas.microsoft.com/office/drawing/2014/main" id="{39D76FE6-373F-80E0-1E90-EA54C6F4E46A}"/>
              </a:ext>
            </a:extLst>
          </p:cNvPr>
          <p:cNvPicPr>
            <a:picLocks noChangeAspect="1"/>
          </p:cNvPicPr>
          <p:nvPr/>
        </p:nvPicPr>
        <p:blipFill>
          <a:blip r:embed="rId3"/>
          <a:stretch>
            <a:fillRect/>
          </a:stretch>
        </p:blipFill>
        <p:spPr>
          <a:xfrm>
            <a:off x="2658274" y="4042556"/>
            <a:ext cx="3658585" cy="2761649"/>
          </a:xfrm>
          <a:prstGeom prst="rect">
            <a:avLst/>
          </a:prstGeom>
        </p:spPr>
      </p:pic>
      <p:sp>
        <p:nvSpPr>
          <p:cNvPr id="12" name="文本框 11">
            <a:extLst>
              <a:ext uri="{FF2B5EF4-FFF2-40B4-BE49-F238E27FC236}">
                <a16:creationId xmlns:a16="http://schemas.microsoft.com/office/drawing/2014/main" id="{9E2A4390-5719-70A8-7758-1A504F5B76E7}"/>
              </a:ext>
            </a:extLst>
          </p:cNvPr>
          <p:cNvSpPr txBox="1"/>
          <p:nvPr/>
        </p:nvSpPr>
        <p:spPr>
          <a:xfrm>
            <a:off x="6316859" y="6434873"/>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9-19</a:t>
            </a:r>
            <a:endParaRPr lang="zh-CN" altLang="en-US" dirty="0"/>
          </a:p>
        </p:txBody>
      </p:sp>
      <p:pic>
        <p:nvPicPr>
          <p:cNvPr id="13" name="图片 12" descr="9_16">
            <a:extLst>
              <a:ext uri="{FF2B5EF4-FFF2-40B4-BE49-F238E27FC236}">
                <a16:creationId xmlns:a16="http://schemas.microsoft.com/office/drawing/2014/main" id="{B2B0B2C7-ADEC-B61A-8438-6783A17AF42E}"/>
              </a:ext>
            </a:extLst>
          </p:cNvPr>
          <p:cNvPicPr>
            <a:picLocks noChangeAspect="1"/>
          </p:cNvPicPr>
          <p:nvPr/>
        </p:nvPicPr>
        <p:blipFill>
          <a:blip r:embed="rId4"/>
          <a:stretch>
            <a:fillRect/>
          </a:stretch>
        </p:blipFill>
        <p:spPr>
          <a:xfrm>
            <a:off x="7413959" y="4190783"/>
            <a:ext cx="3475783" cy="2613422"/>
          </a:xfrm>
          <a:prstGeom prst="rect">
            <a:avLst/>
          </a:prstGeom>
        </p:spPr>
      </p:pic>
      <p:sp>
        <p:nvSpPr>
          <p:cNvPr id="15" name="文本框 14">
            <a:extLst>
              <a:ext uri="{FF2B5EF4-FFF2-40B4-BE49-F238E27FC236}">
                <a16:creationId xmlns:a16="http://schemas.microsoft.com/office/drawing/2014/main" id="{0CB46362-F9DD-6C49-797F-099BB0F43579}"/>
              </a:ext>
            </a:extLst>
          </p:cNvPr>
          <p:cNvSpPr txBox="1"/>
          <p:nvPr/>
        </p:nvSpPr>
        <p:spPr>
          <a:xfrm>
            <a:off x="9366219" y="6434873"/>
            <a:ext cx="6204856" cy="369332"/>
          </a:xfrm>
          <a:prstGeom prst="rect">
            <a:avLst/>
          </a:prstGeom>
          <a:noFill/>
        </p:spPr>
        <p:txBody>
          <a:bodyPr wrap="square">
            <a:spAutoFit/>
          </a:bodyPr>
          <a:lstStyle/>
          <a:p>
            <a:pPr indent="1524000" algn="just"/>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227626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CC5C29E-CCB5-CA98-9825-E97625AA4A08}"/>
              </a:ext>
            </a:extLst>
          </p:cNvPr>
          <p:cNvGrpSpPr/>
          <p:nvPr/>
        </p:nvGrpSpPr>
        <p:grpSpPr>
          <a:xfrm>
            <a:off x="63047" y="1064025"/>
            <a:ext cx="2165030" cy="918222"/>
            <a:chOff x="50707" y="1481511"/>
            <a:chExt cx="2165030" cy="918222"/>
          </a:xfrm>
        </p:grpSpPr>
        <p:sp>
          <p:nvSpPr>
            <p:cNvPr id="3" name="矩形: 圆角 2">
              <a:extLst>
                <a:ext uri="{FF2B5EF4-FFF2-40B4-BE49-F238E27FC236}">
                  <a16:creationId xmlns:a16="http://schemas.microsoft.com/office/drawing/2014/main" id="{5809A33C-2639-E934-D5E7-38731D6D52E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B999556-AB1E-9ED1-6DBD-056415EF4B37}"/>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251DD9F6-1184-7135-2CF7-4C2F3CDCB313}"/>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B13E5CF4-B0CC-A23D-045F-1FD05411296C}"/>
              </a:ext>
            </a:extLst>
          </p:cNvPr>
          <p:cNvSpPr/>
          <p:nvPr/>
        </p:nvSpPr>
        <p:spPr>
          <a:xfrm>
            <a:off x="2658274" y="966051"/>
            <a:ext cx="9087959" cy="2250677"/>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当</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色光混合在一起的时候，</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种色光的最大值可以产生白色，而且它们混合形成的颜色一般比原来的颜色亮度值高，因此我们称这种模式为加色模式。</a:t>
            </a: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当</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色光的数值相等时，混合得到的是纯灰色。数值越小，灰色程度越偏向黑色，呈现出深灰色；数值越大，灰色程度越偏向白色，呈现出浅灰色，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CE45FB69-8B8E-ECE3-359B-A897E6F1013A}"/>
              </a:ext>
            </a:extLst>
          </p:cNvPr>
          <p:cNvSpPr txBox="1"/>
          <p:nvPr/>
        </p:nvSpPr>
        <p:spPr>
          <a:xfrm>
            <a:off x="2701173" y="177493"/>
            <a:ext cx="2311698"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RGB</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descr="9_17">
            <a:extLst>
              <a:ext uri="{FF2B5EF4-FFF2-40B4-BE49-F238E27FC236}">
                <a16:creationId xmlns:a16="http://schemas.microsoft.com/office/drawing/2014/main" id="{66D0E7C9-4DC4-A59B-2652-1CBED5D90683}"/>
              </a:ext>
            </a:extLst>
          </p:cNvPr>
          <p:cNvPicPr>
            <a:picLocks noChangeAspect="1"/>
          </p:cNvPicPr>
          <p:nvPr/>
        </p:nvPicPr>
        <p:blipFill>
          <a:blip r:embed="rId2"/>
          <a:stretch>
            <a:fillRect/>
          </a:stretch>
        </p:blipFill>
        <p:spPr>
          <a:xfrm>
            <a:off x="2603199" y="3396341"/>
            <a:ext cx="3994474" cy="2971801"/>
          </a:xfrm>
          <a:prstGeom prst="rect">
            <a:avLst/>
          </a:prstGeom>
        </p:spPr>
      </p:pic>
      <p:sp>
        <p:nvSpPr>
          <p:cNvPr id="10" name="文本框 9">
            <a:extLst>
              <a:ext uri="{FF2B5EF4-FFF2-40B4-BE49-F238E27FC236}">
                <a16:creationId xmlns:a16="http://schemas.microsoft.com/office/drawing/2014/main" id="{8D79D862-EFB5-A5F8-3DFC-5B40C0A1FF0B}"/>
              </a:ext>
            </a:extLst>
          </p:cNvPr>
          <p:cNvSpPr txBox="1"/>
          <p:nvPr/>
        </p:nvSpPr>
        <p:spPr>
          <a:xfrm>
            <a:off x="6499699" y="5991877"/>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 图</a:t>
            </a:r>
            <a:r>
              <a:rPr lang="en-US" altLang="zh-CN" sz="1800" kern="100" dirty="0">
                <a:effectLst/>
                <a:ea typeface="宋体" panose="02010600030101010101" pitchFamily="2" charset="-122"/>
                <a:cs typeface="宋体" panose="02010600030101010101" pitchFamily="2" charset="-122"/>
              </a:rPr>
              <a:t>9-21</a:t>
            </a:r>
            <a:endParaRPr lang="zh-CN" altLang="en-US" dirty="0"/>
          </a:p>
        </p:txBody>
      </p:sp>
      <p:pic>
        <p:nvPicPr>
          <p:cNvPr id="11" name="图片 10" descr="9_18">
            <a:extLst>
              <a:ext uri="{FF2B5EF4-FFF2-40B4-BE49-F238E27FC236}">
                <a16:creationId xmlns:a16="http://schemas.microsoft.com/office/drawing/2014/main" id="{FCF14504-0298-3705-2DC9-155EBE05253A}"/>
              </a:ext>
            </a:extLst>
          </p:cNvPr>
          <p:cNvPicPr>
            <a:picLocks noChangeAspect="1"/>
          </p:cNvPicPr>
          <p:nvPr/>
        </p:nvPicPr>
        <p:blipFill>
          <a:blip r:embed="rId3"/>
          <a:stretch>
            <a:fillRect/>
          </a:stretch>
        </p:blipFill>
        <p:spPr>
          <a:xfrm>
            <a:off x="7512493" y="3503366"/>
            <a:ext cx="3868020" cy="2864776"/>
          </a:xfrm>
          <a:prstGeom prst="rect">
            <a:avLst/>
          </a:prstGeom>
        </p:spPr>
      </p:pic>
      <p:sp>
        <p:nvSpPr>
          <p:cNvPr id="13" name="文本框 12">
            <a:extLst>
              <a:ext uri="{FF2B5EF4-FFF2-40B4-BE49-F238E27FC236}">
                <a16:creationId xmlns:a16="http://schemas.microsoft.com/office/drawing/2014/main" id="{414115BC-6B19-6771-3BD5-31A5D9F45AA3}"/>
              </a:ext>
            </a:extLst>
          </p:cNvPr>
          <p:cNvSpPr txBox="1"/>
          <p:nvPr/>
        </p:nvSpPr>
        <p:spPr>
          <a:xfrm>
            <a:off x="11356021" y="6002277"/>
            <a:ext cx="6302828"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9-22</a:t>
            </a:r>
            <a:endParaRPr lang="zh-CN" altLang="en-US" dirty="0"/>
          </a:p>
        </p:txBody>
      </p:sp>
    </p:spTree>
    <p:extLst>
      <p:ext uri="{BB962C8B-B14F-4D97-AF65-F5344CB8AC3E}">
        <p14:creationId xmlns:p14="http://schemas.microsoft.com/office/powerpoint/2010/main" val="19874272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B9245DA-4610-1994-C184-CD0780A9BFFE}"/>
              </a:ext>
            </a:extLst>
          </p:cNvPr>
          <p:cNvGrpSpPr/>
          <p:nvPr/>
        </p:nvGrpSpPr>
        <p:grpSpPr>
          <a:xfrm>
            <a:off x="63047" y="1064025"/>
            <a:ext cx="2165030" cy="918222"/>
            <a:chOff x="50707" y="1481511"/>
            <a:chExt cx="2165030" cy="918222"/>
          </a:xfrm>
        </p:grpSpPr>
        <p:sp>
          <p:nvSpPr>
            <p:cNvPr id="3" name="矩形: 圆角 2">
              <a:extLst>
                <a:ext uri="{FF2B5EF4-FFF2-40B4-BE49-F238E27FC236}">
                  <a16:creationId xmlns:a16="http://schemas.microsoft.com/office/drawing/2014/main" id="{E15D6592-C9D0-3C0D-8BEF-D82C13F3C3CB}"/>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5158E151-FC51-2592-D525-D6A2F72CF880}"/>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152EC68D-D8DA-9756-D524-C04194234C85}"/>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6B2711E4-58D6-75B1-40EE-B836773ED334}"/>
              </a:ext>
            </a:extLst>
          </p:cNvPr>
          <p:cNvSpPr/>
          <p:nvPr/>
        </p:nvSpPr>
        <p:spPr>
          <a:xfrm>
            <a:off x="2483347" y="770103"/>
            <a:ext cx="6497367" cy="412423"/>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CMYK</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也称作</a:t>
            </a:r>
            <a:r>
              <a:rPr lang="en-US" altLang="zh-CN" sz="1800" u="none" strike="noStrike"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hlinkClick r:id="rId2">
                  <a:extLst>
                    <a:ext uri="{A12FA001-AC4F-418D-AE19-62706E023703}">
                      <ahyp:hlinkClr xmlns:ahyp="http://schemas.microsoft.com/office/drawing/2018/hyperlinkcolor" xmlns="" val="tx"/>
                    </a:ext>
                  </a:extLst>
                </a:hlinkClick>
              </a:rPr>
              <a:t>印刷色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彩模式，顾名思义就是用来印刷的。</a:t>
            </a:r>
          </a:p>
        </p:txBody>
      </p:sp>
      <p:sp>
        <p:nvSpPr>
          <p:cNvPr id="7" name="文本框 6">
            <a:extLst>
              <a:ext uri="{FF2B5EF4-FFF2-40B4-BE49-F238E27FC236}">
                <a16:creationId xmlns:a16="http://schemas.microsoft.com/office/drawing/2014/main" id="{40615E08-FA5F-DE06-96A6-129D844830E3}"/>
              </a:ext>
            </a:extLst>
          </p:cNvPr>
          <p:cNvSpPr txBox="1"/>
          <p:nvPr/>
        </p:nvSpPr>
        <p:spPr>
          <a:xfrm>
            <a:off x="2701172" y="177493"/>
            <a:ext cx="2670927"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CMYK</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圆角 7">
            <a:extLst>
              <a:ext uri="{FF2B5EF4-FFF2-40B4-BE49-F238E27FC236}">
                <a16:creationId xmlns:a16="http://schemas.microsoft.com/office/drawing/2014/main" id="{E48721EE-0F0F-3DED-06AC-60CEF32028C3}"/>
              </a:ext>
            </a:extLst>
          </p:cNvPr>
          <p:cNvSpPr/>
          <p:nvPr/>
        </p:nvSpPr>
        <p:spPr>
          <a:xfrm>
            <a:off x="2483346" y="1259493"/>
            <a:ext cx="9501826" cy="252793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CMY</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（青色、品红色、黄色）是印刷的三原色。理论上，当</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CMY</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数值均为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en-US" altLang="zh-CN" sz="16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是可以调配出黑色的，但实际的印刷工艺却无法调配出非常纯正的三色油墨。为了将黑色印刷得更漂亮，于是在印刷中专门生产了一种黑色油墨，用英文“</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Black</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”来表示，简你</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K</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，所以印刷原色为四色而不是三色。在印刷中通过油墨浓淡的不同配比来产生不同的颜色，它是按照</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来划分的。打开拾色器，当</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CMY</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数值为</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时，得到的是白色，如图</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9-23</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所示。原则上当</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CMY</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数值为</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时，这</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种颜色融合到一起后得的就是黑色，但此时得到的黑色并不是纯黑色，</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9-24</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descr="9_19">
            <a:extLst>
              <a:ext uri="{FF2B5EF4-FFF2-40B4-BE49-F238E27FC236}">
                <a16:creationId xmlns:a16="http://schemas.microsoft.com/office/drawing/2014/main" id="{404F918E-D435-804E-CAC6-78E087ED76F0}"/>
              </a:ext>
            </a:extLst>
          </p:cNvPr>
          <p:cNvPicPr>
            <a:picLocks noChangeAspect="1"/>
          </p:cNvPicPr>
          <p:nvPr/>
        </p:nvPicPr>
        <p:blipFill>
          <a:blip r:embed="rId3"/>
          <a:stretch>
            <a:fillRect/>
          </a:stretch>
        </p:blipFill>
        <p:spPr>
          <a:xfrm>
            <a:off x="2483346" y="3831734"/>
            <a:ext cx="3991458" cy="3026266"/>
          </a:xfrm>
          <a:prstGeom prst="rect">
            <a:avLst/>
          </a:prstGeom>
        </p:spPr>
      </p:pic>
      <p:sp>
        <p:nvSpPr>
          <p:cNvPr id="11" name="文本框 10">
            <a:extLst>
              <a:ext uri="{FF2B5EF4-FFF2-40B4-BE49-F238E27FC236}">
                <a16:creationId xmlns:a16="http://schemas.microsoft.com/office/drawing/2014/main" id="{45E78336-D558-EAC0-8900-9B5547BC9B0C}"/>
              </a:ext>
            </a:extLst>
          </p:cNvPr>
          <p:cNvSpPr txBox="1"/>
          <p:nvPr/>
        </p:nvSpPr>
        <p:spPr>
          <a:xfrm>
            <a:off x="6459486" y="6412074"/>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9-23</a:t>
            </a:r>
            <a:endParaRPr lang="zh-CN" altLang="en-US" dirty="0"/>
          </a:p>
        </p:txBody>
      </p:sp>
      <p:pic>
        <p:nvPicPr>
          <p:cNvPr id="12" name="图片 11" descr="9_20">
            <a:extLst>
              <a:ext uri="{FF2B5EF4-FFF2-40B4-BE49-F238E27FC236}">
                <a16:creationId xmlns:a16="http://schemas.microsoft.com/office/drawing/2014/main" id="{7AFD886F-9731-49A6-6A61-1C4A917EBD3C}"/>
              </a:ext>
            </a:extLst>
          </p:cNvPr>
          <p:cNvPicPr>
            <a:picLocks noChangeAspect="1"/>
          </p:cNvPicPr>
          <p:nvPr/>
        </p:nvPicPr>
        <p:blipFill>
          <a:blip r:embed="rId4"/>
          <a:stretch>
            <a:fillRect/>
          </a:stretch>
        </p:blipFill>
        <p:spPr>
          <a:xfrm>
            <a:off x="7332232" y="3880916"/>
            <a:ext cx="3954045" cy="2977084"/>
          </a:xfrm>
          <a:prstGeom prst="rect">
            <a:avLst/>
          </a:prstGeom>
        </p:spPr>
      </p:pic>
      <p:sp>
        <p:nvSpPr>
          <p:cNvPr id="14" name="文本框 13">
            <a:extLst>
              <a:ext uri="{FF2B5EF4-FFF2-40B4-BE49-F238E27FC236}">
                <a16:creationId xmlns:a16="http://schemas.microsoft.com/office/drawing/2014/main" id="{CE91B030-F51F-7A16-01DC-8748F420264A}"/>
              </a:ext>
            </a:extLst>
          </p:cNvPr>
          <p:cNvSpPr txBox="1"/>
          <p:nvPr/>
        </p:nvSpPr>
        <p:spPr>
          <a:xfrm>
            <a:off x="11286277" y="6412074"/>
            <a:ext cx="6278334"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9-24</a:t>
            </a:r>
            <a:endParaRPr lang="zh-CN" altLang="en-US" dirty="0"/>
          </a:p>
        </p:txBody>
      </p:sp>
    </p:spTree>
    <p:extLst>
      <p:ext uri="{BB962C8B-B14F-4D97-AF65-F5344CB8AC3E}">
        <p14:creationId xmlns:p14="http://schemas.microsoft.com/office/powerpoint/2010/main" val="30543657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A86EEAD-52F0-8F03-6CF1-837DAFCDD412}"/>
              </a:ext>
            </a:extLst>
          </p:cNvPr>
          <p:cNvGrpSpPr/>
          <p:nvPr/>
        </p:nvGrpSpPr>
        <p:grpSpPr>
          <a:xfrm>
            <a:off x="63047" y="1276302"/>
            <a:ext cx="2165030" cy="918222"/>
            <a:chOff x="50707" y="1481511"/>
            <a:chExt cx="2165030" cy="918222"/>
          </a:xfrm>
        </p:grpSpPr>
        <p:sp>
          <p:nvSpPr>
            <p:cNvPr id="3" name="矩形: 圆角 2">
              <a:extLst>
                <a:ext uri="{FF2B5EF4-FFF2-40B4-BE49-F238E27FC236}">
                  <a16:creationId xmlns:a16="http://schemas.microsoft.com/office/drawing/2014/main" id="{65A15A4F-6C8C-FC73-94A5-4C8F6EC9BDF4}"/>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BF810BF1-BE67-593A-EEDC-2922C573A9EA}"/>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色彩模式</a:t>
              </a:r>
            </a:p>
          </p:txBody>
        </p:sp>
      </p:grpSp>
      <p:sp>
        <p:nvSpPr>
          <p:cNvPr id="5" name="等腰三角形 4">
            <a:extLst>
              <a:ext uri="{FF2B5EF4-FFF2-40B4-BE49-F238E27FC236}">
                <a16:creationId xmlns:a16="http://schemas.microsoft.com/office/drawing/2014/main" id="{18195F50-7559-5055-30D0-D7BC6EE6A972}"/>
              </a:ext>
            </a:extLst>
          </p:cNvPr>
          <p:cNvSpPr/>
          <p:nvPr/>
        </p:nvSpPr>
        <p:spPr>
          <a:xfrm rot="16200000">
            <a:off x="2235360" y="169811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0EBB533D-2CC6-A49A-CD6F-33148B989DAC}"/>
              </a:ext>
            </a:extLst>
          </p:cNvPr>
          <p:cNvSpPr/>
          <p:nvPr/>
        </p:nvSpPr>
        <p:spPr>
          <a:xfrm>
            <a:off x="2597650" y="1178313"/>
            <a:ext cx="8217857" cy="2218029"/>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种色光为最大值时混合可以得到白色，而</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CMY</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油墨为最大值时混合得到的是黑色。由于青色、品红色和黄色</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种油墨按照不同的配比混合的时候，颜色的亮度会越来越低，因此这种色彩模式称为减色模式，</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9-25</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a:t>
            </a:r>
          </a:p>
        </p:txBody>
      </p:sp>
      <p:sp>
        <p:nvSpPr>
          <p:cNvPr id="7" name="文本框 6">
            <a:extLst>
              <a:ext uri="{FF2B5EF4-FFF2-40B4-BE49-F238E27FC236}">
                <a16:creationId xmlns:a16="http://schemas.microsoft.com/office/drawing/2014/main" id="{9279D5EA-617E-17CA-2AF0-34D836B136CC}"/>
              </a:ext>
            </a:extLst>
          </p:cNvPr>
          <p:cNvSpPr txBox="1"/>
          <p:nvPr/>
        </p:nvSpPr>
        <p:spPr>
          <a:xfrm>
            <a:off x="2701172" y="357111"/>
            <a:ext cx="2670927" cy="664862"/>
          </a:xfrm>
          <a:prstGeom prst="rect">
            <a:avLst/>
          </a:prstGeom>
          <a:noFill/>
        </p:spPr>
        <p:txBody>
          <a:bodyPr wrap="square">
            <a:spAutoFit/>
          </a:bodyPr>
          <a:lstStyle/>
          <a:p>
            <a:pPr algn="just">
              <a:lnSpc>
                <a:spcPct val="150000"/>
              </a:lnSpc>
            </a:pPr>
            <a:r>
              <a:rPr lang="en-US" altLang="zh-CN"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CMYK</a:t>
            </a: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色彩模式</a:t>
            </a:r>
            <a:endParaRPr lang="zh-CN" altLang="zh-CN" sz="2800" b="1"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descr="9_20">
            <a:extLst>
              <a:ext uri="{FF2B5EF4-FFF2-40B4-BE49-F238E27FC236}">
                <a16:creationId xmlns:a16="http://schemas.microsoft.com/office/drawing/2014/main" id="{FC7E4104-FE0F-37F3-896E-5F6393210FAB}"/>
              </a:ext>
            </a:extLst>
          </p:cNvPr>
          <p:cNvPicPr>
            <a:picLocks noChangeAspect="1"/>
          </p:cNvPicPr>
          <p:nvPr/>
        </p:nvPicPr>
        <p:blipFill>
          <a:blip r:embed="rId2"/>
          <a:srcRect l="3073" t="4161" r="5921" b="5333"/>
          <a:stretch>
            <a:fillRect/>
          </a:stretch>
        </p:blipFill>
        <p:spPr>
          <a:xfrm>
            <a:off x="2839707" y="3520024"/>
            <a:ext cx="3337938" cy="3263338"/>
          </a:xfrm>
          <a:prstGeom prst="rect">
            <a:avLst/>
          </a:prstGeom>
        </p:spPr>
      </p:pic>
      <p:sp>
        <p:nvSpPr>
          <p:cNvPr id="10" name="文本框 9">
            <a:extLst>
              <a:ext uri="{FF2B5EF4-FFF2-40B4-BE49-F238E27FC236}">
                <a16:creationId xmlns:a16="http://schemas.microsoft.com/office/drawing/2014/main" id="{42227AD4-71BC-99E3-71AB-482079615964}"/>
              </a:ext>
            </a:extLst>
          </p:cNvPr>
          <p:cNvSpPr txBox="1"/>
          <p:nvPr/>
        </p:nvSpPr>
        <p:spPr>
          <a:xfrm>
            <a:off x="3767819" y="6414029"/>
            <a:ext cx="609872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9-25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932689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9F90A2E-DFD1-9B86-D7E8-E5CD3651EF5E}"/>
              </a:ext>
            </a:extLst>
          </p:cNvPr>
          <p:cNvGrpSpPr/>
          <p:nvPr/>
        </p:nvGrpSpPr>
        <p:grpSpPr>
          <a:xfrm>
            <a:off x="63047" y="1276302"/>
            <a:ext cx="2165030" cy="918222"/>
            <a:chOff x="50707" y="1481511"/>
            <a:chExt cx="2165030" cy="918222"/>
          </a:xfrm>
        </p:grpSpPr>
        <p:sp>
          <p:nvSpPr>
            <p:cNvPr id="3" name="矩形: 圆角 2">
              <a:extLst>
                <a:ext uri="{FF2B5EF4-FFF2-40B4-BE49-F238E27FC236}">
                  <a16:creationId xmlns:a16="http://schemas.microsoft.com/office/drawing/2014/main" id="{F4243A60-32DF-FAC8-2D07-6E15FFABD3F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E245F1-F0EA-B2A5-BA40-007E08FF9965}"/>
                </a:ext>
              </a:extLst>
            </p:cNvPr>
            <p:cNvSpPr txBox="1"/>
            <p:nvPr/>
          </p:nvSpPr>
          <p:spPr>
            <a:xfrm>
              <a:off x="50707" y="1632670"/>
              <a:ext cx="2064281" cy="523220"/>
            </a:xfrm>
            <a:prstGeom prst="rect">
              <a:avLst/>
            </a:prstGeom>
            <a:noFill/>
          </p:spPr>
          <p:txBody>
            <a:bodyPr wrap="square" rtlCol="0">
              <a:spAutoFit/>
            </a:bodyPr>
            <a:lstStyle/>
            <a:p>
              <a:pPr algn="ctr"/>
              <a:r>
                <a:rPr lang="zh-CN" altLang="en-US" sz="2800" b="1" dirty="0">
                  <a:solidFill>
                    <a:schemeClr val="bg1"/>
                  </a:solidFill>
                </a:rPr>
                <a:t>位深度</a:t>
              </a:r>
            </a:p>
          </p:txBody>
        </p:sp>
      </p:grpSp>
      <p:sp>
        <p:nvSpPr>
          <p:cNvPr id="5" name="等腰三角形 4">
            <a:extLst>
              <a:ext uri="{FF2B5EF4-FFF2-40B4-BE49-F238E27FC236}">
                <a16:creationId xmlns:a16="http://schemas.microsoft.com/office/drawing/2014/main" id="{04B4F913-5BB4-8128-261D-6C5E753BDCB0}"/>
              </a:ext>
            </a:extLst>
          </p:cNvPr>
          <p:cNvSpPr/>
          <p:nvPr/>
        </p:nvSpPr>
        <p:spPr>
          <a:xfrm rot="16200000">
            <a:off x="2235360" y="169811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567434CB-3F30-585A-B067-CD13EAFDA464}"/>
              </a:ext>
            </a:extLst>
          </p:cNvPr>
          <p:cNvSpPr/>
          <p:nvPr/>
        </p:nvSpPr>
        <p:spPr>
          <a:xfrm>
            <a:off x="2564989" y="179614"/>
            <a:ext cx="9305879" cy="4471810"/>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位深度也被称为像素深度或者色深度，即一个像素中每个颜色通道的位数，它是显示器，数码相机和扫描仪等设备使用的专业术语。</a:t>
            </a: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计算机通常用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的次方来描述一个数据空间，通常情况下图像一般都用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bit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即</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次方来进行量化，这样每个通道就</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是</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颜色。在普通的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图像中，每个通道都用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bit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来进行量化，即</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，约</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1678</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万种颜色，</a:t>
            </a: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计算机之所以能够显示颜色，是采用了一种称作“位”</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bit ) </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的记数单位来记录所表示颜色的数据。在制作高分辨率项目时，为了表现更加丰富的画面，通常使用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16bit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高位量化的图像。此时每个通道的颜</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次</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方来进行量化这样每个通道有高达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65000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颜色信息，比</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8bit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图像包含更多的颜色信息，所以它的色彩会更加平滑，细节也会非常丰富。</a:t>
            </a:r>
          </a:p>
        </p:txBody>
      </p:sp>
      <p:sp>
        <p:nvSpPr>
          <p:cNvPr id="12" name="矩形 11">
            <a:extLst>
              <a:ext uri="{FF2B5EF4-FFF2-40B4-BE49-F238E27FC236}">
                <a16:creationId xmlns:a16="http://schemas.microsoft.com/office/drawing/2014/main" id="{0D1C6DAE-447E-5601-D082-6668E99D9767}"/>
              </a:ext>
            </a:extLst>
          </p:cNvPr>
          <p:cNvSpPr/>
          <p:nvPr/>
        </p:nvSpPr>
        <p:spPr>
          <a:xfrm>
            <a:off x="2824906" y="4889822"/>
            <a:ext cx="8882680" cy="190286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sz="24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技巧小贴士：</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如想获得更高的色彩质量，例如电影级别的项目，建议将位深度设置为</a:t>
            </a:r>
            <a:r>
              <a:rPr lang="en-US"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32bit</a:t>
            </a:r>
            <a:r>
              <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32bit</a:t>
            </a:r>
            <a:r>
              <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图像被称为</a:t>
            </a:r>
            <a:r>
              <a:rPr lang="en-US"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HDR</a:t>
            </a:r>
            <a:r>
              <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（高动态范围）图像，它的文件信息和色调比</a:t>
            </a:r>
            <a:r>
              <a:rPr lang="en-US"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16bit</a:t>
            </a:r>
            <a:r>
              <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图像丰富很多。</a:t>
            </a:r>
          </a:p>
        </p:txBody>
      </p:sp>
    </p:spTree>
    <p:extLst>
      <p:ext uri="{BB962C8B-B14F-4D97-AF65-F5344CB8AC3E}">
        <p14:creationId xmlns:p14="http://schemas.microsoft.com/office/powerpoint/2010/main" val="1642997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49" name="文本框 48"/>
          <p:cNvSpPr txBox="1"/>
          <p:nvPr/>
        </p:nvSpPr>
        <p:spPr>
          <a:xfrm>
            <a:off x="4772563" y="3013502"/>
            <a:ext cx="2646878" cy="830997"/>
          </a:xfrm>
          <a:prstGeom prst="rect">
            <a:avLst/>
          </a:prstGeom>
          <a:noFill/>
        </p:spPr>
        <p:txBody>
          <a:bodyPr wrap="none" rtlCol="0">
            <a:spAutoFit/>
          </a:bodyPr>
          <a:lstStyle/>
          <a:p>
            <a:pPr algn="ctr"/>
            <a:r>
              <a:rPr lang="zh-CN" altLang="en-US" sz="4800" b="1" dirty="0">
                <a:solidFill>
                  <a:schemeClr val="bg1"/>
                </a:solidFill>
              </a:rPr>
              <a:t>核心滤镜</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67614" y="807520"/>
            <a:ext cx="7736339" cy="4540538"/>
          </a:xfrm>
          <a:prstGeom prst="rect">
            <a:avLst/>
          </a:prstGeom>
          <a:noFill/>
        </p:spPr>
        <p:txBody>
          <a:bodyPr wrap="square" rtlCol="0">
            <a:spAutoFit/>
          </a:bodyPr>
          <a:lstStyle/>
          <a:p>
            <a:pPr algn="just">
              <a:lnSpc>
                <a:spcPct val="150000"/>
              </a:lnSpc>
            </a:pPr>
            <a:r>
              <a:rPr lang="zh-CN" altLang="zh-CN" sz="2800" b="1" kern="100" dirty="0">
                <a:solidFill>
                  <a:srgbClr val="FF0000"/>
                </a:solidFill>
                <a:effectLst/>
                <a:latin typeface="+mn-ea"/>
                <a:cs typeface="Times New Roman" panose="02020603050405020304" pitchFamily="18" charset="0"/>
              </a:rPr>
              <a:t>知识目标</a:t>
            </a:r>
            <a:r>
              <a:rPr lang="zh-CN" altLang="zh-CN" sz="2800" kern="100" dirty="0">
                <a:effectLst/>
                <a:latin typeface="+mn-ea"/>
                <a:cs typeface="Times New Roman" panose="02020603050405020304" pitchFamily="18" charset="0"/>
              </a:rPr>
              <a:t>：了解色彩的基础知识与运用，了解</a:t>
            </a:r>
            <a:r>
              <a:rPr lang="en-US" altLang="zh-CN" sz="2800" kern="100" dirty="0">
                <a:effectLst/>
                <a:latin typeface="+mn-ea"/>
                <a:cs typeface="Times New Roman" panose="02020603050405020304" pitchFamily="18" charset="0"/>
              </a:rPr>
              <a:t>AE</a:t>
            </a:r>
            <a:r>
              <a:rPr lang="zh-CN" altLang="zh-CN" sz="2800" kern="100" dirty="0">
                <a:effectLst/>
                <a:latin typeface="+mn-ea"/>
                <a:cs typeface="Times New Roman" panose="02020603050405020304" pitchFamily="18" charset="0"/>
              </a:rPr>
              <a:t>软件色彩修正组的主要滤镜，掌握</a:t>
            </a:r>
            <a:r>
              <a:rPr lang="en-US" altLang="zh-CN" sz="2800" kern="100" dirty="0">
                <a:effectLst/>
                <a:latin typeface="+mn-ea"/>
                <a:cs typeface="Times New Roman" panose="02020603050405020304" pitchFamily="18" charset="0"/>
              </a:rPr>
              <a:t>AE</a:t>
            </a:r>
            <a:r>
              <a:rPr lang="zh-CN" altLang="zh-CN" sz="2800" kern="100" dirty="0">
                <a:effectLst/>
                <a:latin typeface="+mn-ea"/>
                <a:cs typeface="Times New Roman" panose="02020603050405020304" pitchFamily="18" charset="0"/>
              </a:rPr>
              <a:t>软件</a:t>
            </a:r>
            <a:r>
              <a:rPr lang="en-US" altLang="zh-CN" sz="2800" kern="100" dirty="0">
                <a:effectLst/>
                <a:latin typeface="+mn-ea"/>
                <a:cs typeface="宋体" panose="02010600030101010101" pitchFamily="2" charset="-122"/>
              </a:rPr>
              <a:t>3</a:t>
            </a:r>
            <a:r>
              <a:rPr lang="zh-CN" altLang="zh-CN" sz="2800" kern="100" dirty="0">
                <a:effectLst/>
                <a:latin typeface="+mn-ea"/>
                <a:cs typeface="Times New Roman" panose="02020603050405020304" pitchFamily="18" charset="0"/>
              </a:rPr>
              <a:t>个核心滤镜和内置常用滤镜的特效使用效果。</a:t>
            </a:r>
          </a:p>
          <a:p>
            <a:pPr algn="just">
              <a:lnSpc>
                <a:spcPct val="150000"/>
              </a:lnSpc>
            </a:pPr>
            <a:r>
              <a:rPr lang="zh-CN" altLang="zh-CN" sz="2800" b="1" kern="100" dirty="0">
                <a:solidFill>
                  <a:srgbClr val="FF0000"/>
                </a:solidFill>
                <a:effectLst/>
                <a:latin typeface="+mn-ea"/>
                <a:cs typeface="Times New Roman" panose="02020603050405020304" pitchFamily="18" charset="0"/>
              </a:rPr>
              <a:t>能力目标</a:t>
            </a:r>
            <a:r>
              <a:rPr lang="zh-CN" altLang="zh-CN" sz="2800" kern="100" dirty="0">
                <a:effectLst/>
                <a:latin typeface="+mn-ea"/>
                <a:cs typeface="Times New Roman" panose="02020603050405020304" pitchFamily="18" charset="0"/>
              </a:rPr>
              <a:t>：能够掌握色彩修正滤镜的基本参数设置，能够掌握色彩调整的基本技巧和方法。</a:t>
            </a:r>
          </a:p>
          <a:p>
            <a:pPr algn="just">
              <a:lnSpc>
                <a:spcPct val="150000"/>
              </a:lnSpc>
            </a:pPr>
            <a:r>
              <a:rPr lang="zh-CN" altLang="zh-CN" sz="2800" b="1" kern="100" dirty="0">
                <a:solidFill>
                  <a:srgbClr val="FF0000"/>
                </a:solidFill>
                <a:effectLst/>
                <a:latin typeface="+mn-ea"/>
                <a:cs typeface="Times New Roman" panose="02020603050405020304" pitchFamily="18" charset="0"/>
              </a:rPr>
              <a:t>素养目标</a:t>
            </a:r>
            <a:r>
              <a:rPr lang="zh-CN" altLang="zh-CN" sz="2800" b="1" kern="100" dirty="0">
                <a:effectLst/>
                <a:latin typeface="+mn-ea"/>
                <a:cs typeface="Times New Roman" panose="02020603050405020304" pitchFamily="18" charset="0"/>
              </a:rPr>
              <a:t>：</a:t>
            </a:r>
            <a:r>
              <a:rPr lang="zh-CN" altLang="zh-CN" sz="2800" kern="100" dirty="0">
                <a:effectLst/>
                <a:latin typeface="+mn-ea"/>
                <a:cs typeface="Times New Roman" panose="02020603050405020304" pitchFamily="18" charset="0"/>
              </a:rPr>
              <a:t>培养学习者具备基本审美感知力、技术表现力和色彩校正的能力。</a:t>
            </a: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6294056-F50C-66C2-FAE1-5DF5ACF9DC45}"/>
              </a:ext>
            </a:extLst>
          </p:cNvPr>
          <p:cNvGrpSpPr/>
          <p:nvPr/>
        </p:nvGrpSpPr>
        <p:grpSpPr>
          <a:xfrm>
            <a:off x="447675" y="793923"/>
            <a:ext cx="1971674" cy="588318"/>
            <a:chOff x="447675" y="793923"/>
            <a:chExt cx="1971674" cy="588318"/>
          </a:xfrm>
        </p:grpSpPr>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88" y="857250"/>
              <a:ext cx="1415773" cy="461665"/>
            </a:xfrm>
            <a:prstGeom prst="rect">
              <a:avLst/>
            </a:prstGeom>
            <a:noFill/>
          </p:spPr>
          <p:txBody>
            <a:bodyPr wrap="none" rtlCol="0">
              <a:spAutoFit/>
            </a:bodyPr>
            <a:lstStyle/>
            <a:p>
              <a:pPr algn="ctr"/>
              <a:r>
                <a:rPr lang="zh-CN" altLang="en-US" sz="2400" b="1">
                  <a:solidFill>
                    <a:schemeClr val="bg1"/>
                  </a:solidFill>
                </a:rPr>
                <a:t>本节概论</a:t>
              </a:r>
              <a:endParaRPr lang="zh-CN" altLang="en-US" sz="2400" b="1" dirty="0">
                <a:solidFill>
                  <a:schemeClr val="bg1"/>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a:extLst>
              <a:ext uri="{FF2B5EF4-FFF2-40B4-BE49-F238E27FC236}">
                <a16:creationId xmlns:a16="http://schemas.microsoft.com/office/drawing/2014/main" id="{4AC79B1D-5BE3-EAF5-0292-39B5FEA5E36D}"/>
              </a:ext>
            </a:extLst>
          </p:cNvPr>
          <p:cNvSpPr/>
          <p:nvPr/>
        </p:nvSpPr>
        <p:spPr>
          <a:xfrm>
            <a:off x="3232539" y="413029"/>
            <a:ext cx="8048842" cy="1269467"/>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en-US" altLang="zh-CN" sz="1800" kern="100" dirty="0" err="1">
                <a:solidFill>
                  <a:schemeClr val="tx1"/>
                </a:solidFill>
                <a:effectLst/>
                <a:latin typeface="+mn-ea"/>
                <a:cs typeface="Times New Roman" panose="02020603050405020304" pitchFamily="18" charset="0"/>
              </a:rPr>
              <a:t>AfterEffects</a:t>
            </a:r>
            <a:r>
              <a:rPr lang="zh-CN" altLang="zh-CN" sz="1800" kern="100" dirty="0">
                <a:solidFill>
                  <a:schemeClr val="tx1"/>
                </a:solidFill>
                <a:effectLst/>
                <a:latin typeface="+mn-ea"/>
                <a:cs typeface="Times New Roman" panose="02020603050405020304" pitchFamily="18" charset="0"/>
              </a:rPr>
              <a:t>的“颜色校正”滤镜组中提供了很多色彩修正滤镜，“曲线”“色阶”“色相饱和度”</a:t>
            </a:r>
            <a:r>
              <a:rPr lang="zh-CN" altLang="zh-CN" sz="1800" kern="100" dirty="0">
                <a:solidFill>
                  <a:schemeClr val="tx1"/>
                </a:solidFill>
                <a:effectLst/>
                <a:latin typeface="+mn-ea"/>
                <a:cs typeface="宋体" panose="02010600030101010101" pitchFamily="2" charset="-122"/>
              </a:rPr>
              <a:t>这</a:t>
            </a:r>
            <a:r>
              <a:rPr lang="en-US" altLang="zh-CN" sz="1800" kern="100" dirty="0">
                <a:solidFill>
                  <a:schemeClr val="tx1"/>
                </a:solidFill>
                <a:effectLst/>
                <a:latin typeface="+mn-ea"/>
                <a:cs typeface="宋体" panose="02010600030101010101" pitchFamily="2" charset="-122"/>
              </a:rPr>
              <a:t>3</a:t>
            </a:r>
            <a:r>
              <a:rPr lang="zh-CN" altLang="zh-CN" sz="1800" kern="100" dirty="0">
                <a:solidFill>
                  <a:schemeClr val="tx1"/>
                </a:solidFill>
                <a:effectLst/>
                <a:latin typeface="+mn-ea"/>
                <a:cs typeface="宋体" panose="02010600030101010101" pitchFamily="2" charset="-122"/>
              </a:rPr>
              <a:t>个</a:t>
            </a:r>
            <a:r>
              <a:rPr lang="zh-CN" altLang="zh-CN" sz="1800" kern="100" dirty="0">
                <a:solidFill>
                  <a:schemeClr val="tx1"/>
                </a:solidFill>
                <a:effectLst/>
                <a:latin typeface="+mn-ea"/>
                <a:cs typeface="Times New Roman" panose="02020603050405020304" pitchFamily="18" charset="0"/>
              </a:rPr>
              <a:t>滤镜覆盖了色彩修正的绝大部分需求，是使用频率最高的滤镜，数量掌握并合理运用它们是非常重要的。</a:t>
            </a:r>
          </a:p>
        </p:txBody>
      </p:sp>
      <p:graphicFrame>
        <p:nvGraphicFramePr>
          <p:cNvPr id="2" name="表格 1">
            <a:extLst>
              <a:ext uri="{FF2B5EF4-FFF2-40B4-BE49-F238E27FC236}">
                <a16:creationId xmlns:a16="http://schemas.microsoft.com/office/drawing/2014/main" id="{C5905426-A7BD-C22E-DE7D-CA392AD152F9}"/>
              </a:ext>
            </a:extLst>
          </p:cNvPr>
          <p:cNvGraphicFramePr>
            <a:graphicFrameLocks noGrp="1"/>
          </p:cNvGraphicFramePr>
          <p:nvPr>
            <p:extLst>
              <p:ext uri="{D42A27DB-BD31-4B8C-83A1-F6EECF244321}">
                <p14:modId xmlns:p14="http://schemas.microsoft.com/office/powerpoint/2010/main" val="62802618"/>
              </p:ext>
            </p:extLst>
          </p:nvPr>
        </p:nvGraphicFramePr>
        <p:xfrm>
          <a:off x="3232538" y="2042427"/>
          <a:ext cx="8048842" cy="4229446"/>
        </p:xfrm>
        <a:graphic>
          <a:graphicData uri="http://schemas.openxmlformats.org/drawingml/2006/table">
            <a:tbl>
              <a:tblPr firstRow="1" firstCol="1" bandRow="1">
                <a:tableStyleId>{5C22544A-7EE6-4342-B048-85BDC9FD1C3A}</a:tableStyleId>
              </a:tblPr>
              <a:tblGrid>
                <a:gridCol w="1746380">
                  <a:extLst>
                    <a:ext uri="{9D8B030D-6E8A-4147-A177-3AD203B41FA5}">
                      <a16:colId xmlns:a16="http://schemas.microsoft.com/office/drawing/2014/main" val="1229138816"/>
                    </a:ext>
                  </a:extLst>
                </a:gridCol>
                <a:gridCol w="2559715">
                  <a:extLst>
                    <a:ext uri="{9D8B030D-6E8A-4147-A177-3AD203B41FA5}">
                      <a16:colId xmlns:a16="http://schemas.microsoft.com/office/drawing/2014/main" val="3265889139"/>
                    </a:ext>
                  </a:extLst>
                </a:gridCol>
                <a:gridCol w="2559715">
                  <a:extLst>
                    <a:ext uri="{9D8B030D-6E8A-4147-A177-3AD203B41FA5}">
                      <a16:colId xmlns:a16="http://schemas.microsoft.com/office/drawing/2014/main" val="3940950620"/>
                    </a:ext>
                  </a:extLst>
                </a:gridCol>
                <a:gridCol w="1183032">
                  <a:extLst>
                    <a:ext uri="{9D8B030D-6E8A-4147-A177-3AD203B41FA5}">
                      <a16:colId xmlns:a16="http://schemas.microsoft.com/office/drawing/2014/main" val="3200410824"/>
                    </a:ext>
                  </a:extLst>
                </a:gridCol>
              </a:tblGrid>
              <a:tr h="550204">
                <a:tc rowSpan="4">
                  <a:txBody>
                    <a:bodyPr/>
                    <a:lstStyle/>
                    <a:p>
                      <a:pPr algn="just">
                        <a:lnSpc>
                          <a:spcPct val="150000"/>
                        </a:lnSpc>
                      </a:pPr>
                      <a:r>
                        <a:rPr lang="en-US" sz="1600" kern="100" dirty="0">
                          <a:effectLst/>
                        </a:rPr>
                        <a:t> </a:t>
                      </a:r>
                      <a:endParaRPr lang="zh-CN" sz="1200" kern="100" dirty="0">
                        <a:effectLst/>
                      </a:endParaRPr>
                    </a:p>
                    <a:p>
                      <a:pPr algn="just">
                        <a:lnSpc>
                          <a:spcPct val="150000"/>
                        </a:lnSpc>
                      </a:pPr>
                      <a:r>
                        <a:rPr lang="en-US" sz="1600" kern="100" dirty="0">
                          <a:effectLst/>
                        </a:rPr>
                        <a:t> </a:t>
                      </a:r>
                      <a:endParaRPr lang="zh-CN" sz="1200" kern="100" dirty="0">
                        <a:effectLst/>
                      </a:endParaRPr>
                    </a:p>
                    <a:p>
                      <a:pPr algn="just">
                        <a:lnSpc>
                          <a:spcPct val="150000"/>
                        </a:lnSpc>
                      </a:pPr>
                      <a:r>
                        <a:rPr lang="zh-CN" sz="1600" kern="100" dirty="0">
                          <a:effectLst/>
                        </a:rPr>
                        <a:t>颜色校正滤镜组</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a:effectLst/>
                        </a:rPr>
                        <a:t>分类</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a:effectLst/>
                        </a:rPr>
                        <a:t>内容</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600" kern="100">
                          <a:effectLst/>
                        </a:rPr>
                        <a:t>重要性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82550508"/>
                  </a:ext>
                </a:extLst>
              </a:tr>
              <a:tr h="1165975">
                <a:tc vMerge="1">
                  <a:txBody>
                    <a:bodyPr/>
                    <a:lstStyle/>
                    <a:p>
                      <a:endParaRPr lang="zh-CN" altLang="en-US"/>
                    </a:p>
                  </a:txBody>
                  <a:tcPr/>
                </a:tc>
                <a:tc>
                  <a:txBody>
                    <a:bodyPr/>
                    <a:lstStyle/>
                    <a:p>
                      <a:pPr algn="just">
                        <a:lnSpc>
                          <a:spcPct val="150000"/>
                        </a:lnSpc>
                      </a:pPr>
                      <a:r>
                        <a:rPr lang="zh-CN" sz="1600" kern="100">
                          <a:effectLst/>
                        </a:rPr>
                        <a:t>曲线滤镜</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精准完成图像局部、整体对比度、色彩范围的调整</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10929439"/>
                  </a:ext>
                </a:extLst>
              </a:tr>
              <a:tr h="1781747">
                <a:tc vMerge="1">
                  <a:txBody>
                    <a:bodyPr/>
                    <a:lstStyle/>
                    <a:p>
                      <a:endParaRPr lang="zh-CN" altLang="en-US"/>
                    </a:p>
                  </a:txBody>
                  <a:tcPr/>
                </a:tc>
                <a:tc>
                  <a:txBody>
                    <a:bodyPr/>
                    <a:lstStyle/>
                    <a:p>
                      <a:pPr algn="just">
                        <a:lnSpc>
                          <a:spcPct val="150000"/>
                        </a:lnSpc>
                      </a:pPr>
                      <a:r>
                        <a:rPr lang="zh-CN" sz="1600" kern="100" dirty="0">
                          <a:effectLst/>
                        </a:rPr>
                        <a:t>色阶滤镜</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通过直方图调整图像色彩范围或色相平衡等，同时可以扩大图像动态范围</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42686977"/>
                  </a:ext>
                </a:extLst>
              </a:tr>
              <a:tr h="550204">
                <a:tc vMerge="1">
                  <a:txBody>
                    <a:bodyPr/>
                    <a:lstStyle/>
                    <a:p>
                      <a:endParaRPr lang="zh-CN" altLang="en-US"/>
                    </a:p>
                  </a:txBody>
                  <a:tcPr/>
                </a:tc>
                <a:tc>
                  <a:txBody>
                    <a:bodyPr/>
                    <a:lstStyle/>
                    <a:p>
                      <a:pPr algn="just">
                        <a:lnSpc>
                          <a:spcPct val="150000"/>
                        </a:lnSpc>
                      </a:pPr>
                      <a:r>
                        <a:rPr lang="zh-CN" sz="1600" kern="100">
                          <a:effectLst/>
                        </a:rPr>
                        <a:t>色相</a:t>
                      </a:r>
                      <a:r>
                        <a:rPr lang="en-US" sz="1600" kern="100">
                          <a:effectLst/>
                        </a:rPr>
                        <a:t>/</a:t>
                      </a:r>
                      <a:r>
                        <a:rPr lang="zh-CN" sz="1600" kern="100">
                          <a:effectLst/>
                        </a:rPr>
                        <a:t>饱和度滤镜</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调整图像色调、亮度和饱和度</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2594982"/>
                  </a:ext>
                </a:extLst>
              </a:tr>
            </a:tbl>
          </a:graphicData>
        </a:graphic>
      </p:graphicFrame>
      <p:sp>
        <p:nvSpPr>
          <p:cNvPr id="4" name="文本框 3">
            <a:extLst>
              <a:ext uri="{FF2B5EF4-FFF2-40B4-BE49-F238E27FC236}">
                <a16:creationId xmlns:a16="http://schemas.microsoft.com/office/drawing/2014/main" id="{52747679-7E77-51AD-E546-904272986105}"/>
              </a:ext>
            </a:extLst>
          </p:cNvPr>
          <p:cNvSpPr txBox="1"/>
          <p:nvPr/>
        </p:nvSpPr>
        <p:spPr>
          <a:xfrm>
            <a:off x="-16329" y="3669022"/>
            <a:ext cx="2272388" cy="542264"/>
          </a:xfrm>
          <a:prstGeom prst="rect">
            <a:avLst/>
          </a:prstGeom>
          <a:noFill/>
        </p:spPr>
        <p:txBody>
          <a:bodyPr wrap="square">
            <a:spAutoFit/>
          </a:bodyPr>
          <a:lstStyle/>
          <a:p>
            <a:pPr indent="304800" algn="just">
              <a:lnSpc>
                <a:spcPct val="150000"/>
              </a:lnSpc>
            </a:pPr>
            <a:r>
              <a:rPr lang="zh-CN" altLang="zh-CN" sz="2200" b="1" kern="100" dirty="0">
                <a:effectLst/>
                <a:latin typeface="Calibri" panose="020F0502020204030204" pitchFamily="34" charset="0"/>
                <a:ea typeface="宋体" panose="02010600030101010101" pitchFamily="2" charset="-122"/>
                <a:cs typeface="Times New Roman" panose="02020603050405020304" pitchFamily="18" charset="0"/>
              </a:rPr>
              <a:t>本节知识图谱：</a:t>
            </a: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175F198C-07B6-54CF-275B-0B105CEE82D0}"/>
              </a:ext>
            </a:extLst>
          </p:cNvPr>
          <p:cNvGrpSpPr/>
          <p:nvPr/>
        </p:nvGrpSpPr>
        <p:grpSpPr>
          <a:xfrm>
            <a:off x="96235" y="1080354"/>
            <a:ext cx="2131842" cy="918222"/>
            <a:chOff x="83895" y="1497840"/>
            <a:chExt cx="2131842" cy="918222"/>
          </a:xfrm>
        </p:grpSpPr>
        <p:sp>
          <p:nvSpPr>
            <p:cNvPr id="7" name="矩形: 圆角 6">
              <a:extLst>
                <a:ext uri="{FF2B5EF4-FFF2-40B4-BE49-F238E27FC236}">
                  <a16:creationId xmlns:a16="http://schemas.microsoft.com/office/drawing/2014/main" id="{7BE88914-EA36-E3CB-D1C8-F4112086BEBB}"/>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6C83237-A9A8-3F07-1387-6676A3BF45E5}"/>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冷暖色调转换</a:t>
              </a:r>
            </a:p>
          </p:txBody>
        </p:sp>
      </p:grpSp>
      <p:sp>
        <p:nvSpPr>
          <p:cNvPr id="9" name="等腰三角形 8">
            <a:extLst>
              <a:ext uri="{FF2B5EF4-FFF2-40B4-BE49-F238E27FC236}">
                <a16:creationId xmlns:a16="http://schemas.microsoft.com/office/drawing/2014/main" id="{F4053060-D837-C256-6CD0-7A12CDE49E04}"/>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13911FE8-1997-C92E-6E2F-DBC1D23297A0}"/>
              </a:ext>
            </a:extLst>
          </p:cNvPr>
          <p:cNvSpPr/>
          <p:nvPr/>
        </p:nvSpPr>
        <p:spPr>
          <a:xfrm>
            <a:off x="2711947" y="605935"/>
            <a:ext cx="8816024" cy="251282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zh-CN" sz="19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素材位置</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实例文件</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课堂案例</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冷调转暖调（素材）</a:t>
            </a:r>
          </a:p>
          <a:p>
            <a:pPr algn="l">
              <a:lnSpc>
                <a:spcPct val="150000"/>
              </a:lnSpc>
            </a:pPr>
            <a:r>
              <a:rPr lang="zh-CN" altLang="zh-CN" sz="19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实例位置</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实例文件</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课堂案例</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冷调转暖调</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9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aep</a:t>
            </a:r>
            <a:endPar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zh-CN" altLang="zh-CN" sz="19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任务描述</a:t>
            </a:r>
            <a:r>
              <a:rPr lang="en-US"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9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画面中冷暖色调常常用以表达情绪、营造氛围。例如暖色调画面会给人感觉到暖意、舒服的感觉，而冷色调给人一种安静、平和、寒冷的感觉。通过运用色彩修正技术调整画面色彩倾向，本案例的前后对比效果如图</a:t>
            </a:r>
            <a:r>
              <a:rPr lang="en-US" altLang="zh-CN" sz="19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9-26</a:t>
            </a:r>
            <a:r>
              <a:rPr lang="zh-CN" altLang="zh-CN" sz="19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9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文本框 19">
            <a:extLst>
              <a:ext uri="{FF2B5EF4-FFF2-40B4-BE49-F238E27FC236}">
                <a16:creationId xmlns:a16="http://schemas.microsoft.com/office/drawing/2014/main" id="{397119F2-DF10-67A6-94FF-48D551CC68D6}"/>
              </a:ext>
            </a:extLst>
          </p:cNvPr>
          <p:cNvSpPr txBox="1"/>
          <p:nvPr/>
        </p:nvSpPr>
        <p:spPr>
          <a:xfrm>
            <a:off x="3049361" y="3231467"/>
            <a:ext cx="6098720" cy="460382"/>
          </a:xfrm>
          <a:prstGeom prst="rect">
            <a:avLst/>
          </a:prstGeom>
          <a:noFill/>
        </p:spPr>
        <p:txBody>
          <a:bodyPr wrap="square">
            <a:spAutoFit/>
          </a:bodyPr>
          <a:lstStyle/>
          <a:p>
            <a:pPr algn="l">
              <a:lnSpc>
                <a:spcPct val="150000"/>
              </a:lnSpc>
            </a:pPr>
            <a:r>
              <a:rPr lang="zh-CN" altLang="zh-CN" sz="1800" b="1" kern="100">
                <a:effectLst/>
                <a:latin typeface="Calibri" panose="020F0502020204030204" pitchFamily="34" charset="0"/>
                <a:ea typeface="宋体" panose="02010600030101010101" pitchFamily="2" charset="-122"/>
                <a:cs typeface="Times New Roman" panose="02020603050405020304" pitchFamily="18" charset="0"/>
              </a:rPr>
              <a:t>难易指数</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a:extLst>
              <a:ext uri="{FF2B5EF4-FFF2-40B4-BE49-F238E27FC236}">
                <a16:creationId xmlns:a16="http://schemas.microsoft.com/office/drawing/2014/main" id="{136E8B95-5A81-C518-2CE8-EEA56E7505F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711947" y="3789823"/>
            <a:ext cx="8391730" cy="2291414"/>
          </a:xfrm>
          <a:prstGeom prst="rect">
            <a:avLst/>
          </a:prstGeom>
          <a:noFill/>
          <a:ln>
            <a:noFill/>
          </a:ln>
        </p:spPr>
      </p:pic>
      <p:sp>
        <p:nvSpPr>
          <p:cNvPr id="23" name="文本框 22">
            <a:extLst>
              <a:ext uri="{FF2B5EF4-FFF2-40B4-BE49-F238E27FC236}">
                <a16:creationId xmlns:a16="http://schemas.microsoft.com/office/drawing/2014/main" id="{9185218B-CDA9-B288-D7E0-A6BA228DF83D}"/>
              </a:ext>
            </a:extLst>
          </p:cNvPr>
          <p:cNvSpPr txBox="1"/>
          <p:nvPr/>
        </p:nvSpPr>
        <p:spPr>
          <a:xfrm>
            <a:off x="3858452" y="6030659"/>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9-26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53467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FA07F2F4-4543-ECBA-28CC-EBCC85A66373}"/>
              </a:ext>
            </a:extLst>
          </p:cNvPr>
          <p:cNvGrpSpPr/>
          <p:nvPr/>
        </p:nvGrpSpPr>
        <p:grpSpPr>
          <a:xfrm>
            <a:off x="96235" y="1080354"/>
            <a:ext cx="2131842" cy="918222"/>
            <a:chOff x="83895" y="1497840"/>
            <a:chExt cx="2131842" cy="918222"/>
          </a:xfrm>
        </p:grpSpPr>
        <p:sp>
          <p:nvSpPr>
            <p:cNvPr id="7" name="矩形: 圆角 6">
              <a:extLst>
                <a:ext uri="{FF2B5EF4-FFF2-40B4-BE49-F238E27FC236}">
                  <a16:creationId xmlns:a16="http://schemas.microsoft.com/office/drawing/2014/main" id="{154364B4-C5F8-2315-B6B8-0DDA0F593737}"/>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A25DD097-6E97-82D8-65BD-19A425F9F8B4}"/>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冷暖色调转换</a:t>
              </a:r>
            </a:p>
          </p:txBody>
        </p:sp>
      </p:grpSp>
      <p:sp>
        <p:nvSpPr>
          <p:cNvPr id="9" name="等腰三角形 8">
            <a:extLst>
              <a:ext uri="{FF2B5EF4-FFF2-40B4-BE49-F238E27FC236}">
                <a16:creationId xmlns:a16="http://schemas.microsoft.com/office/drawing/2014/main" id="{47509B27-D9D8-7C33-3146-6CEF17B3F6D8}"/>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32FE85A7-90FA-C79B-2202-34B6F2F135DB}"/>
              </a:ext>
            </a:extLst>
          </p:cNvPr>
          <p:cNvSpPr/>
          <p:nvPr/>
        </p:nvSpPr>
        <p:spPr>
          <a:xfrm>
            <a:off x="2711947" y="1046808"/>
            <a:ext cx="8816024" cy="251282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：启动</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AfterEffects2022</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课程案例—冷暖色调转换</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aep</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，打开学习资料中的“实例文件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课堂案例一一冷调转暖调</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aep</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”文件，双击“项目”版面，加载学习素材包中的“冷改暖”图片素材，如图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9-27</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a:t>
            </a:r>
          </a:p>
        </p:txBody>
      </p:sp>
      <p:sp>
        <p:nvSpPr>
          <p:cNvPr id="12" name="文本框 11">
            <a:extLst>
              <a:ext uri="{FF2B5EF4-FFF2-40B4-BE49-F238E27FC236}">
                <a16:creationId xmlns:a16="http://schemas.microsoft.com/office/drawing/2014/main" id="{7C746E21-77B0-5EC6-32F8-78CA30488592}"/>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id="{A6EBAC4A-766F-5C03-0120-2BABE44B627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788808" y="3718110"/>
            <a:ext cx="6620512" cy="2897084"/>
          </a:xfrm>
          <a:prstGeom prst="rect">
            <a:avLst/>
          </a:prstGeom>
          <a:noFill/>
          <a:ln>
            <a:noFill/>
          </a:ln>
        </p:spPr>
      </p:pic>
      <p:sp>
        <p:nvSpPr>
          <p:cNvPr id="22" name="文本框 21">
            <a:extLst>
              <a:ext uri="{FF2B5EF4-FFF2-40B4-BE49-F238E27FC236}">
                <a16:creationId xmlns:a16="http://schemas.microsoft.com/office/drawing/2014/main" id="{5686E89A-7859-DF43-8C90-0E24814A3D26}"/>
              </a:ext>
            </a:extLst>
          </p:cNvPr>
          <p:cNvSpPr txBox="1"/>
          <p:nvPr/>
        </p:nvSpPr>
        <p:spPr>
          <a:xfrm>
            <a:off x="6739619" y="6154812"/>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9-27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35929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91A7034C-49CF-873F-D7A0-152EBA207365}"/>
              </a:ext>
            </a:extLst>
          </p:cNvPr>
          <p:cNvGrpSpPr/>
          <p:nvPr/>
        </p:nvGrpSpPr>
        <p:grpSpPr>
          <a:xfrm>
            <a:off x="96235" y="1080354"/>
            <a:ext cx="2131842" cy="918222"/>
            <a:chOff x="83895" y="1497840"/>
            <a:chExt cx="2131842" cy="918222"/>
          </a:xfrm>
        </p:grpSpPr>
        <p:sp>
          <p:nvSpPr>
            <p:cNvPr id="8" name="矩形: 圆角 7">
              <a:extLst>
                <a:ext uri="{FF2B5EF4-FFF2-40B4-BE49-F238E27FC236}">
                  <a16:creationId xmlns:a16="http://schemas.microsoft.com/office/drawing/2014/main" id="{891790C0-AA43-E830-6B4E-DCC9DB9DD375}"/>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DC0A8642-5833-0576-908D-E1E59150D683}"/>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冷暖色调转换</a:t>
              </a:r>
            </a:p>
          </p:txBody>
        </p:sp>
      </p:grpSp>
      <p:sp>
        <p:nvSpPr>
          <p:cNvPr id="11" name="等腰三角形 10">
            <a:extLst>
              <a:ext uri="{FF2B5EF4-FFF2-40B4-BE49-F238E27FC236}">
                <a16:creationId xmlns:a16="http://schemas.microsoft.com/office/drawing/2014/main" id="{C57B022B-D965-CF86-D8E2-5F515E0192AB}"/>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011AA236-F214-1E0C-017D-17E6CFB57EB6}"/>
              </a:ext>
            </a:extLst>
          </p:cNvPr>
          <p:cNvSpPr/>
          <p:nvPr/>
        </p:nvSpPr>
        <p:spPr>
          <a:xfrm>
            <a:off x="2711947" y="1030480"/>
            <a:ext cx="8756700" cy="951767"/>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 </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选择导入后的图片，通过鼠标单击按住并拖动的方式拖动到下方时间轴上，此时白动生成一个与素材名相同的合成，如图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9-28</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a:t>
            </a:r>
          </a:p>
        </p:txBody>
      </p:sp>
      <p:sp>
        <p:nvSpPr>
          <p:cNvPr id="20" name="文本框 19">
            <a:extLst>
              <a:ext uri="{FF2B5EF4-FFF2-40B4-BE49-F238E27FC236}">
                <a16:creationId xmlns:a16="http://schemas.microsoft.com/office/drawing/2014/main" id="{D8057B30-A377-3207-0FDC-CF532FF0E1D3}"/>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a:extLst>
              <a:ext uri="{FF2B5EF4-FFF2-40B4-BE49-F238E27FC236}">
                <a16:creationId xmlns:a16="http://schemas.microsoft.com/office/drawing/2014/main" id="{E2633166-2DC5-CB8C-5527-BFD7570C05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762034" y="2056072"/>
            <a:ext cx="2444292" cy="2722959"/>
          </a:xfrm>
          <a:prstGeom prst="rect">
            <a:avLst/>
          </a:prstGeom>
          <a:noFill/>
          <a:ln>
            <a:noFill/>
          </a:ln>
        </p:spPr>
      </p:pic>
      <p:sp>
        <p:nvSpPr>
          <p:cNvPr id="23" name="文本框 22">
            <a:extLst>
              <a:ext uri="{FF2B5EF4-FFF2-40B4-BE49-F238E27FC236}">
                <a16:creationId xmlns:a16="http://schemas.microsoft.com/office/drawing/2014/main" id="{B08B5381-D242-3935-5CC8-1B3EEC7C2E32}"/>
              </a:ext>
            </a:extLst>
          </p:cNvPr>
          <p:cNvSpPr txBox="1"/>
          <p:nvPr/>
        </p:nvSpPr>
        <p:spPr>
          <a:xfrm>
            <a:off x="2532334" y="4310140"/>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9-28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4" name="矩形: 圆角 23">
            <a:extLst>
              <a:ext uri="{FF2B5EF4-FFF2-40B4-BE49-F238E27FC236}">
                <a16:creationId xmlns:a16="http://schemas.microsoft.com/office/drawing/2014/main" id="{3F683E75-3198-E59F-438C-8D62482803F4}"/>
              </a:ext>
            </a:extLst>
          </p:cNvPr>
          <p:cNvSpPr/>
          <p:nvPr/>
        </p:nvSpPr>
        <p:spPr>
          <a:xfrm>
            <a:off x="2711947" y="4860676"/>
            <a:ext cx="8881340" cy="185249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”图层，在右侧“效果”中的搜索栏搜索“自然饱和度”，将搜索到的效果通过鼠标左键拖动的方式拖动到“冷改暖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”图层上，</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随后在左上角“效果控件”调整效果参数，将“自然饱和度”调整为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，“饱和度”设置为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9-29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图片 24">
            <a:extLst>
              <a:ext uri="{FF2B5EF4-FFF2-40B4-BE49-F238E27FC236}">
                <a16:creationId xmlns:a16="http://schemas.microsoft.com/office/drawing/2014/main" id="{BD43DDB3-8152-37D6-BA09-0702D1898ED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095999" y="2105058"/>
            <a:ext cx="4534035" cy="2665463"/>
          </a:xfrm>
          <a:prstGeom prst="rect">
            <a:avLst/>
          </a:prstGeom>
          <a:noFill/>
          <a:ln>
            <a:noFill/>
          </a:ln>
        </p:spPr>
      </p:pic>
      <p:sp>
        <p:nvSpPr>
          <p:cNvPr id="27" name="文本框 26">
            <a:extLst>
              <a:ext uri="{FF2B5EF4-FFF2-40B4-BE49-F238E27FC236}">
                <a16:creationId xmlns:a16="http://schemas.microsoft.com/office/drawing/2014/main" id="{2C509456-4C63-DFDF-2462-898AE25B7053}"/>
              </a:ext>
            </a:extLst>
          </p:cNvPr>
          <p:cNvSpPr txBox="1"/>
          <p:nvPr/>
        </p:nvSpPr>
        <p:spPr>
          <a:xfrm>
            <a:off x="7931604" y="4300040"/>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9-29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801185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F7E07DAD-85D3-62FE-5089-8C9950229D3A}"/>
              </a:ext>
            </a:extLst>
          </p:cNvPr>
          <p:cNvGrpSpPr/>
          <p:nvPr/>
        </p:nvGrpSpPr>
        <p:grpSpPr>
          <a:xfrm>
            <a:off x="96235" y="1080354"/>
            <a:ext cx="2131842" cy="918222"/>
            <a:chOff x="83895" y="1497840"/>
            <a:chExt cx="2131842" cy="918222"/>
          </a:xfrm>
        </p:grpSpPr>
        <p:sp>
          <p:nvSpPr>
            <p:cNvPr id="11" name="矩形: 圆角 10">
              <a:extLst>
                <a:ext uri="{FF2B5EF4-FFF2-40B4-BE49-F238E27FC236}">
                  <a16:creationId xmlns:a16="http://schemas.microsoft.com/office/drawing/2014/main" id="{D54CC1E9-7317-26FC-9F46-6AB669F7AE0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20AC33B-2D2D-DD3F-8577-1316BBB49916}"/>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冷暖色调转换</a:t>
              </a:r>
            </a:p>
          </p:txBody>
        </p:sp>
      </p:grpSp>
      <p:sp>
        <p:nvSpPr>
          <p:cNvPr id="20" name="等腰三角形 19">
            <a:extLst>
              <a:ext uri="{FF2B5EF4-FFF2-40B4-BE49-F238E27FC236}">
                <a16:creationId xmlns:a16="http://schemas.microsoft.com/office/drawing/2014/main" id="{10698975-1F96-3A5F-E432-BF0B9D8AF36F}"/>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64634193-DE96-5CC4-E306-FAA5203F014E}"/>
              </a:ext>
            </a:extLst>
          </p:cNvPr>
          <p:cNvSpPr/>
          <p:nvPr/>
        </p:nvSpPr>
        <p:spPr>
          <a:xfrm>
            <a:off x="2630301" y="834532"/>
            <a:ext cx="9324497" cy="2071944"/>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：单击选中“冷改暖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”图层，在右侧“效果”中的搜索栏搜索“可选颜色”效果，随后将搜索到的效果通过拖动的方式拖动到“冷改暖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”图层上。选择左上角“效果控件”，点击“细节”一栏前方的箭头，在下拉菜单中找到青色，点击青</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色前的箭头，然后将此下拉菜单中的“青色”调整为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-80</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、“洋红色”调整为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80</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、“黄色”调整为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35</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、“黑色”调整为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-40</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文本框 21">
            <a:extLst>
              <a:ext uri="{FF2B5EF4-FFF2-40B4-BE49-F238E27FC236}">
                <a16:creationId xmlns:a16="http://schemas.microsoft.com/office/drawing/2014/main" id="{C01B9594-A444-A138-32FA-F3CF2276C5DA}"/>
              </a:ext>
            </a:extLst>
          </p:cNvPr>
          <p:cNvSpPr txBox="1"/>
          <p:nvPr/>
        </p:nvSpPr>
        <p:spPr>
          <a:xfrm>
            <a:off x="2805137" y="177490"/>
            <a:ext cx="1930149"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id="{74E8E05A-AAE1-7D20-A53D-C3151E02ED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613971" y="3069761"/>
            <a:ext cx="2252273" cy="3592291"/>
          </a:xfrm>
          <a:prstGeom prst="rect">
            <a:avLst/>
          </a:prstGeom>
          <a:noFill/>
          <a:ln>
            <a:noFill/>
          </a:ln>
        </p:spPr>
      </p:pic>
      <p:sp>
        <p:nvSpPr>
          <p:cNvPr id="24" name="矩形: 圆角 23">
            <a:extLst>
              <a:ext uri="{FF2B5EF4-FFF2-40B4-BE49-F238E27FC236}">
                <a16:creationId xmlns:a16="http://schemas.microsoft.com/office/drawing/2014/main" id="{D25D4B35-D75C-177B-CDCE-6851153BC891}"/>
              </a:ext>
            </a:extLst>
          </p:cNvPr>
          <p:cNvSpPr/>
          <p:nvPr/>
        </p:nvSpPr>
        <p:spPr>
          <a:xfrm>
            <a:off x="5803497" y="3004458"/>
            <a:ext cx="3454812" cy="3673924"/>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单击选中“冷改暖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”图层，在右侧“效果”中的搜索栏搜索“曲线”效果，将搜索到的效果通过拖动的方式拖动到“冷改暖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”图层上。然后在左上角</a:t>
            </a:r>
            <a:r>
              <a:rPr lang="zh-CN" altLang="zh-CN" sz="17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“效果控件”</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中，将最上方“通道”一栏改为红色，调整曲线效果为如图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26" name="文本框 25">
            <a:extLst>
              <a:ext uri="{FF2B5EF4-FFF2-40B4-BE49-F238E27FC236}">
                <a16:creationId xmlns:a16="http://schemas.microsoft.com/office/drawing/2014/main" id="{552C8DF5-BDF8-748C-8D10-BDB2B9D9D632}"/>
              </a:ext>
            </a:extLst>
          </p:cNvPr>
          <p:cNvSpPr txBox="1"/>
          <p:nvPr/>
        </p:nvSpPr>
        <p:spPr>
          <a:xfrm>
            <a:off x="2182387" y="6217992"/>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a:extLst>
              <a:ext uri="{FF2B5EF4-FFF2-40B4-BE49-F238E27FC236}">
                <a16:creationId xmlns:a16="http://schemas.microsoft.com/office/drawing/2014/main" id="{689BA52A-6215-F05D-2BE0-42D2D5F238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9386573" y="3086090"/>
            <a:ext cx="2070488" cy="3624950"/>
          </a:xfrm>
          <a:prstGeom prst="rect">
            <a:avLst/>
          </a:prstGeom>
          <a:noFill/>
          <a:ln>
            <a:noFill/>
          </a:ln>
        </p:spPr>
      </p:pic>
      <p:sp>
        <p:nvSpPr>
          <p:cNvPr id="29" name="文本框 28">
            <a:extLst>
              <a:ext uri="{FF2B5EF4-FFF2-40B4-BE49-F238E27FC236}">
                <a16:creationId xmlns:a16="http://schemas.microsoft.com/office/drawing/2014/main" id="{0C26CEFE-59FC-E2E0-1754-9E5D522681E3}"/>
              </a:ext>
            </a:extLst>
          </p:cNvPr>
          <p:cNvSpPr txBox="1"/>
          <p:nvPr/>
        </p:nvSpPr>
        <p:spPr>
          <a:xfrm>
            <a:off x="8794336" y="6185334"/>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064406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9932EAA-D9FB-DABA-939D-37610CBFCDCE}"/>
              </a:ext>
            </a:extLst>
          </p:cNvPr>
          <p:cNvGrpSpPr/>
          <p:nvPr/>
        </p:nvGrpSpPr>
        <p:grpSpPr>
          <a:xfrm>
            <a:off x="96235" y="1080354"/>
            <a:ext cx="2131842" cy="918222"/>
            <a:chOff x="83895" y="1497840"/>
            <a:chExt cx="2131842" cy="918222"/>
          </a:xfrm>
        </p:grpSpPr>
        <p:sp>
          <p:nvSpPr>
            <p:cNvPr id="7" name="矩形: 圆角 6">
              <a:extLst>
                <a:ext uri="{FF2B5EF4-FFF2-40B4-BE49-F238E27FC236}">
                  <a16:creationId xmlns:a16="http://schemas.microsoft.com/office/drawing/2014/main" id="{59C4A46C-EBF1-2A6A-2390-13C416EDEE85}"/>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52B6697-ADC2-05AB-3C2B-C98C21EAF99E}"/>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冷暖色调转换</a:t>
              </a:r>
            </a:p>
          </p:txBody>
        </p:sp>
      </p:grpSp>
      <p:sp>
        <p:nvSpPr>
          <p:cNvPr id="9" name="等腰三角形 8">
            <a:extLst>
              <a:ext uri="{FF2B5EF4-FFF2-40B4-BE49-F238E27FC236}">
                <a16:creationId xmlns:a16="http://schemas.microsoft.com/office/drawing/2014/main" id="{FD5B103A-0623-0944-196C-E85689A6B075}"/>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97344770-38A5-DCA3-BA98-4FC07D8994C7}"/>
              </a:ext>
            </a:extLst>
          </p:cNvPr>
          <p:cNvSpPr/>
          <p:nvPr/>
        </p:nvSpPr>
        <p:spPr>
          <a:xfrm>
            <a:off x="2630302" y="1047696"/>
            <a:ext cx="8358828" cy="182612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06</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：单击选中“冷改暖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”图层，再次将效果栏中的“曲线”效果通过拖动的方式拖动到“冷改暖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”图层上，以获得一个渐的“曲线”效果。在左上角“效果控件”中，把最上方“通道”一栏改为“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”，把曲线调整为如</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9-32</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所示的曲线效果。</a:t>
            </a:r>
          </a:p>
        </p:txBody>
      </p:sp>
      <p:sp>
        <p:nvSpPr>
          <p:cNvPr id="12" name="文本框 11">
            <a:extLst>
              <a:ext uri="{FF2B5EF4-FFF2-40B4-BE49-F238E27FC236}">
                <a16:creationId xmlns:a16="http://schemas.microsoft.com/office/drawing/2014/main" id="{93298022-657C-D2D1-2460-D2F33E20F2CE}"/>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id="{4CFAF0D9-3162-1F08-E6EB-7A964ED62B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805136" y="2997517"/>
            <a:ext cx="1930149" cy="3713430"/>
          </a:xfrm>
          <a:prstGeom prst="rect">
            <a:avLst/>
          </a:prstGeom>
          <a:noFill/>
          <a:ln>
            <a:noFill/>
          </a:ln>
        </p:spPr>
      </p:pic>
      <p:sp>
        <p:nvSpPr>
          <p:cNvPr id="22" name="文本框 21">
            <a:extLst>
              <a:ext uri="{FF2B5EF4-FFF2-40B4-BE49-F238E27FC236}">
                <a16:creationId xmlns:a16="http://schemas.microsoft.com/office/drawing/2014/main" id="{087C396E-EAE6-78B8-035E-F59F1D7A8930}"/>
              </a:ext>
            </a:extLst>
          </p:cNvPr>
          <p:cNvSpPr txBox="1"/>
          <p:nvPr/>
        </p:nvSpPr>
        <p:spPr>
          <a:xfrm>
            <a:off x="2160516" y="625056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圆角 22">
            <a:extLst>
              <a:ext uri="{FF2B5EF4-FFF2-40B4-BE49-F238E27FC236}">
                <a16:creationId xmlns:a16="http://schemas.microsoft.com/office/drawing/2014/main" id="{79D38297-89A8-0380-3AB8-CCAF232C11CC}"/>
              </a:ext>
            </a:extLst>
          </p:cNvPr>
          <p:cNvSpPr/>
          <p:nvPr/>
        </p:nvSpPr>
        <p:spPr>
          <a:xfrm>
            <a:off x="6266127" y="3182296"/>
            <a:ext cx="4069857" cy="151869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07: </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按快捷键上</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ctrl+M</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命令进入“渲染”界面，调整为如</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9-33</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参数和格式并渲染。</a:t>
            </a:r>
          </a:p>
        </p:txBody>
      </p:sp>
      <p:pic>
        <p:nvPicPr>
          <p:cNvPr id="24" name="图片 23">
            <a:extLst>
              <a:ext uri="{FF2B5EF4-FFF2-40B4-BE49-F238E27FC236}">
                <a16:creationId xmlns:a16="http://schemas.microsoft.com/office/drawing/2014/main" id="{00355DD7-6CD0-A39D-52B8-7E36D4A7E1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308951" y="4797188"/>
            <a:ext cx="5643632" cy="1592116"/>
          </a:xfrm>
          <a:prstGeom prst="rect">
            <a:avLst/>
          </a:prstGeom>
          <a:noFill/>
          <a:ln>
            <a:noFill/>
          </a:ln>
        </p:spPr>
      </p:pic>
      <p:sp>
        <p:nvSpPr>
          <p:cNvPr id="26" name="文本框 25">
            <a:extLst>
              <a:ext uri="{FF2B5EF4-FFF2-40B4-BE49-F238E27FC236}">
                <a16:creationId xmlns:a16="http://schemas.microsoft.com/office/drawing/2014/main" id="{B7B97658-0265-A472-CA90-8B52766D87D2}"/>
              </a:ext>
            </a:extLst>
          </p:cNvPr>
          <p:cNvSpPr txBox="1"/>
          <p:nvPr/>
        </p:nvSpPr>
        <p:spPr>
          <a:xfrm>
            <a:off x="6308951" y="6332210"/>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2932422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121AAA7-88D2-BC68-3947-2003AECE4CAB}"/>
              </a:ext>
            </a:extLst>
          </p:cNvPr>
          <p:cNvGrpSpPr/>
          <p:nvPr/>
        </p:nvGrpSpPr>
        <p:grpSpPr>
          <a:xfrm>
            <a:off x="96235" y="1080354"/>
            <a:ext cx="2131842" cy="918222"/>
            <a:chOff x="83895" y="1497840"/>
            <a:chExt cx="2131842" cy="918222"/>
          </a:xfrm>
        </p:grpSpPr>
        <p:sp>
          <p:nvSpPr>
            <p:cNvPr id="5" name="矩形: 圆角 4">
              <a:extLst>
                <a:ext uri="{FF2B5EF4-FFF2-40B4-BE49-F238E27FC236}">
                  <a16:creationId xmlns:a16="http://schemas.microsoft.com/office/drawing/2014/main" id="{15F1AF84-FDB3-F259-DEAE-BBCCA2F72836}"/>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37BA971C-A30B-8C64-0B6F-8FA5045C9FF8}"/>
                </a:ext>
              </a:extLst>
            </p:cNvPr>
            <p:cNvSpPr txBox="1"/>
            <p:nvPr/>
          </p:nvSpPr>
          <p:spPr>
            <a:xfrm>
              <a:off x="83895" y="1541452"/>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a:t>
              </a:r>
              <a:r>
                <a:rPr lang="zh-CN" altLang="en-US" sz="2400" b="1" dirty="0">
                  <a:solidFill>
                    <a:schemeClr val="bg1"/>
                  </a:solidFill>
                </a:rPr>
                <a:t>冷暖色调转换</a:t>
              </a:r>
            </a:p>
          </p:txBody>
        </p:sp>
      </p:grpSp>
      <p:sp>
        <p:nvSpPr>
          <p:cNvPr id="12" name="等腰三角形 11">
            <a:extLst>
              <a:ext uri="{FF2B5EF4-FFF2-40B4-BE49-F238E27FC236}">
                <a16:creationId xmlns:a16="http://schemas.microsoft.com/office/drawing/2014/main" id="{76067CC8-4F20-15CB-2320-6230F8497320}"/>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27225916-6F88-7E37-B184-CBB8B0CED008}"/>
              </a:ext>
            </a:extLst>
          </p:cNvPr>
          <p:cNvSpPr/>
          <p:nvPr/>
        </p:nvSpPr>
        <p:spPr>
          <a:xfrm>
            <a:off x="2630302" y="1047696"/>
            <a:ext cx="5517655" cy="1107675"/>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08</a:t>
            </a: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：最终效果如图</a:t>
            </a:r>
            <a:r>
              <a:rPr lang="en-US"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9-34</a:t>
            </a: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文本框 20">
            <a:extLst>
              <a:ext uri="{FF2B5EF4-FFF2-40B4-BE49-F238E27FC236}">
                <a16:creationId xmlns:a16="http://schemas.microsoft.com/office/drawing/2014/main" id="{501BBCE0-CBCE-959D-69E1-BFD6734C00F6}"/>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zh-CN"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2" name="图片 21">
            <a:extLst>
              <a:ext uri="{FF2B5EF4-FFF2-40B4-BE49-F238E27FC236}">
                <a16:creationId xmlns:a16="http://schemas.microsoft.com/office/drawing/2014/main" id="{4EAD5E81-A8A3-8A6A-8F47-C342A77907E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707163" y="2377044"/>
            <a:ext cx="7147974" cy="3981310"/>
          </a:xfrm>
          <a:prstGeom prst="rect">
            <a:avLst/>
          </a:prstGeom>
          <a:noFill/>
          <a:ln>
            <a:noFill/>
          </a:ln>
        </p:spPr>
      </p:pic>
      <p:sp>
        <p:nvSpPr>
          <p:cNvPr id="24" name="文本框 23">
            <a:extLst>
              <a:ext uri="{FF2B5EF4-FFF2-40B4-BE49-F238E27FC236}">
                <a16:creationId xmlns:a16="http://schemas.microsoft.com/office/drawing/2014/main" id="{B09C0EBB-8187-3488-E9C5-7A55A7721D23}"/>
              </a:ext>
            </a:extLst>
          </p:cNvPr>
          <p:cNvSpPr txBox="1"/>
          <p:nvPr/>
        </p:nvSpPr>
        <p:spPr>
          <a:xfrm>
            <a:off x="7294787" y="5841377"/>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6514821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8E7DB9E-9C24-2C39-D101-84A55B07B879}"/>
              </a:ext>
            </a:extLst>
          </p:cNvPr>
          <p:cNvGrpSpPr/>
          <p:nvPr/>
        </p:nvGrpSpPr>
        <p:grpSpPr>
          <a:xfrm>
            <a:off x="-18062" y="1080354"/>
            <a:ext cx="2246139" cy="918222"/>
            <a:chOff x="-30402" y="1497840"/>
            <a:chExt cx="2246139" cy="918222"/>
          </a:xfrm>
        </p:grpSpPr>
        <p:sp>
          <p:nvSpPr>
            <p:cNvPr id="6" name="矩形: 圆角 5">
              <a:extLst>
                <a:ext uri="{FF2B5EF4-FFF2-40B4-BE49-F238E27FC236}">
                  <a16:creationId xmlns:a16="http://schemas.microsoft.com/office/drawing/2014/main" id="{184B0ED2-489E-D825-EB56-433EBFA221D2}"/>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FBE529E-C4C8-B3F1-C816-0AA369E1645B}"/>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“曲线”滤镜</a:t>
              </a:r>
            </a:p>
          </p:txBody>
        </p:sp>
      </p:grpSp>
      <p:sp>
        <p:nvSpPr>
          <p:cNvPr id="8" name="等腰三角形 7">
            <a:extLst>
              <a:ext uri="{FF2B5EF4-FFF2-40B4-BE49-F238E27FC236}">
                <a16:creationId xmlns:a16="http://schemas.microsoft.com/office/drawing/2014/main" id="{3ED9EBCC-C422-450C-B253-2226D56BEE56}"/>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AF4DE22A-976E-D810-6BDD-D89A94EA75A6}"/>
              </a:ext>
            </a:extLst>
          </p:cNvPr>
          <p:cNvSpPr/>
          <p:nvPr/>
        </p:nvSpPr>
        <p:spPr>
          <a:xfrm>
            <a:off x="2630302" y="229712"/>
            <a:ext cx="8538441" cy="261146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使用“曲线”滤镜可以在一次操作中就精确地完成图像整体或局部的对比度、色调范围及色彩的调节，在进行色彩修正时，可以获得更多的白由度，有些糟糕的镜头甚至可以焕然新生。如果想让整个画面明朗一些，细节表现更加丰富，暗调反差拉开，那么“曲线”滤镜是绝佳的选择。</a:t>
            </a:r>
          </a:p>
          <a:p>
            <a:pPr indent="304800"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颜色校正</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曲线”菜单命令，在“效果控件”面板中展开“曲线”滤镜的属性，</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a:extLst>
              <a:ext uri="{FF2B5EF4-FFF2-40B4-BE49-F238E27FC236}">
                <a16:creationId xmlns:a16="http://schemas.microsoft.com/office/drawing/2014/main" id="{61099FF8-7ECC-AFE2-A035-218575AB86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0763" y="2988717"/>
            <a:ext cx="2968286" cy="3688558"/>
          </a:xfrm>
          <a:prstGeom prst="rect">
            <a:avLst/>
          </a:prstGeom>
        </p:spPr>
      </p:pic>
      <p:sp>
        <p:nvSpPr>
          <p:cNvPr id="20" name="文本框 19">
            <a:extLst>
              <a:ext uri="{FF2B5EF4-FFF2-40B4-BE49-F238E27FC236}">
                <a16:creationId xmlns:a16="http://schemas.microsoft.com/office/drawing/2014/main" id="{B45D6B5E-FE9F-0FCF-089A-E0929D806D11}"/>
              </a:ext>
            </a:extLst>
          </p:cNvPr>
          <p:cNvSpPr txBox="1"/>
          <p:nvPr/>
        </p:nvSpPr>
        <p:spPr>
          <a:xfrm>
            <a:off x="2986128" y="6307943"/>
            <a:ext cx="61395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矩形: 圆角 20">
            <a:extLst>
              <a:ext uri="{FF2B5EF4-FFF2-40B4-BE49-F238E27FC236}">
                <a16:creationId xmlns:a16="http://schemas.microsoft.com/office/drawing/2014/main" id="{478FAAA2-500E-E725-70A6-5F3E3B660C7C}"/>
              </a:ext>
            </a:extLst>
          </p:cNvPr>
          <p:cNvSpPr/>
          <p:nvPr/>
        </p:nvSpPr>
        <p:spPr>
          <a:xfrm>
            <a:off x="6407638" y="2988717"/>
            <a:ext cx="5136655" cy="368855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曲线左下角的端点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代表暗调（黑场），中间的过渡点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代表中间调（灰场），右上角的端点</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代表高光（白场）。曲线的水平轴表示输入色阶，垂直轴表示输出色阶。曲线初始状态的色调范围显示</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45</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度的对角基线，因为输入色阶和输出色阶是完全相同的。曲线往上移动是加亮，往下移动是减暗，加亮的极限是</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255</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，减暗的极限</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是</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。“曲线”滤镜与</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Photoshop</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中的曲线命令的功能极其相似。</a:t>
            </a:r>
          </a:p>
        </p:txBody>
      </p:sp>
    </p:spTree>
    <p:custDataLst>
      <p:tags r:id="rId1"/>
    </p:custDataLst>
    <p:extLst>
      <p:ext uri="{BB962C8B-B14F-4D97-AF65-F5344CB8AC3E}">
        <p14:creationId xmlns:p14="http://schemas.microsoft.com/office/powerpoint/2010/main" val="18165932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9162ED1-C0FD-2791-902D-50AAE7C5ED05}"/>
              </a:ext>
            </a:extLst>
          </p:cNvPr>
          <p:cNvGrpSpPr/>
          <p:nvPr/>
        </p:nvGrpSpPr>
        <p:grpSpPr>
          <a:xfrm>
            <a:off x="-18062" y="1080354"/>
            <a:ext cx="2246139" cy="918222"/>
            <a:chOff x="-30402" y="1497840"/>
            <a:chExt cx="2246139" cy="918222"/>
          </a:xfrm>
        </p:grpSpPr>
        <p:sp>
          <p:nvSpPr>
            <p:cNvPr id="5" name="矩形: 圆角 4">
              <a:extLst>
                <a:ext uri="{FF2B5EF4-FFF2-40B4-BE49-F238E27FC236}">
                  <a16:creationId xmlns:a16="http://schemas.microsoft.com/office/drawing/2014/main" id="{B1570590-D9ED-4F1F-F2A5-7C932CA3140D}"/>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7AA6C307-FF2C-4E06-4D9E-376F155CBFF8}"/>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“曲线”滤镜</a:t>
              </a:r>
            </a:p>
          </p:txBody>
        </p:sp>
      </p:grpSp>
      <p:sp>
        <p:nvSpPr>
          <p:cNvPr id="9" name="等腰三角形 8">
            <a:extLst>
              <a:ext uri="{FF2B5EF4-FFF2-40B4-BE49-F238E27FC236}">
                <a16:creationId xmlns:a16="http://schemas.microsoft.com/office/drawing/2014/main" id="{0B434F4E-9C50-A44A-F797-87B742778F02}"/>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DFAA6FC7-82AB-B6F1-008C-71FEF0E2CAF1}"/>
              </a:ext>
            </a:extLst>
          </p:cNvPr>
          <p:cNvSpPr/>
          <p:nvPr/>
        </p:nvSpPr>
        <p:spPr>
          <a:xfrm>
            <a:off x="2646631" y="865419"/>
            <a:ext cx="8162883" cy="5945723"/>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选择需要调整的色彩通道。</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·曲线：</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通过调整曲线的坐标或绘制曲线来调整图像的色调。</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·切换</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回：</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设置切换操作区域的大小。</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·曲线工具：</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使用该工具可以在曲线上添加节点。</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·添加的节点：</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如果要删除节点，只需要将选择的节点拖拽到曲线之外即可。</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·铅笔工具</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：使用该工具可以在坐标图上任意绘制曲线。</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打开保存好的曲线，也可以打开</a:t>
            </a:r>
            <a:r>
              <a:rPr lang="en-US"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Photoshop</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中的曲线文件。</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·自动：</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自动修改曲线，增加应用图层的对比度。</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·平滑：</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使用该工具可以将曲线变得更加平滑。</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·保存：</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将当前的色调曲线储存起来，以便以后重复利用。</a:t>
            </a:r>
          </a:p>
          <a:p>
            <a:pPr algn="l">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·重置：</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将曲线恢复到默认的直线状态。</a:t>
            </a:r>
          </a:p>
        </p:txBody>
      </p:sp>
      <p:sp>
        <p:nvSpPr>
          <p:cNvPr id="20" name="文本框 19">
            <a:extLst>
              <a:ext uri="{FF2B5EF4-FFF2-40B4-BE49-F238E27FC236}">
                <a16:creationId xmlns:a16="http://schemas.microsoft.com/office/drawing/2014/main" id="{74A1713D-F4F5-A399-EC7E-2891DA92B57C}"/>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9829056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EC80E7D9-97EA-29E8-320F-D7BC7B6299C9}"/>
              </a:ext>
            </a:extLst>
          </p:cNvPr>
          <p:cNvGrpSpPr/>
          <p:nvPr/>
        </p:nvGrpSpPr>
        <p:grpSpPr>
          <a:xfrm>
            <a:off x="-18062" y="1080354"/>
            <a:ext cx="2246139" cy="918222"/>
            <a:chOff x="-30402" y="1497840"/>
            <a:chExt cx="2246139" cy="918222"/>
          </a:xfrm>
        </p:grpSpPr>
        <p:sp>
          <p:nvSpPr>
            <p:cNvPr id="5" name="矩形: 圆角 4">
              <a:extLst>
                <a:ext uri="{FF2B5EF4-FFF2-40B4-BE49-F238E27FC236}">
                  <a16:creationId xmlns:a16="http://schemas.microsoft.com/office/drawing/2014/main" id="{B08CB82D-F5DF-D7BE-BEF5-DBD80AA60D6B}"/>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34A6E917-2CF1-346A-54AB-3746BEBB7496}"/>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“色阶”滤镜</a:t>
              </a:r>
            </a:p>
          </p:txBody>
        </p:sp>
      </p:grpSp>
      <p:sp>
        <p:nvSpPr>
          <p:cNvPr id="7" name="等腰三角形 6">
            <a:extLst>
              <a:ext uri="{FF2B5EF4-FFF2-40B4-BE49-F238E27FC236}">
                <a16:creationId xmlns:a16="http://schemas.microsoft.com/office/drawing/2014/main" id="{F29AC4A1-C14B-C00B-CA58-B12B2B022434}"/>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DC06EFD0-8557-DB82-20B8-39813AF1F886}"/>
              </a:ext>
            </a:extLst>
          </p:cNvPr>
          <p:cNvSpPr/>
          <p:nvPr/>
        </p:nvSpPr>
        <p:spPr>
          <a:xfrm>
            <a:off x="2646632" y="457194"/>
            <a:ext cx="7999598" cy="4249649"/>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l">
              <a:lnSpc>
                <a:spcPct val="150000"/>
              </a:lnSpc>
            </a:pPr>
            <a:r>
              <a:rPr lang="en-US"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关于直方图</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直方图用图像的方式来展示视频的影调构成。一张</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8bit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通道的灰度图像可以显示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灰度级，因此灰度级可以用来表示画面的亮度层次。</a:t>
            </a:r>
          </a:p>
          <a:p>
            <a:pPr indent="304800"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对于彩色图像，可以将彩色图像的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通道分别用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8bit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的黑白影调层次来表示，而这</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个颜色通道共同构成了亮度通道，对于带有</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通道的图像，可以用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个通道来表示图像的信息，就是通常所说的“</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RGB+Alpha</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”通道。在</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，直方图表示在黑与白</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256</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个灰度级别中，每个灰度级别在视频中有多少个像素。从图中可以直观地发现整个画面偏暗，所以在直方图中可以观察到绝大部分像素都集中在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128</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个级别中，其中</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表示黑色</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255</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表示白色。</a:t>
            </a:r>
          </a:p>
        </p:txBody>
      </p:sp>
      <p:pic>
        <p:nvPicPr>
          <p:cNvPr id="9" name="图片 8" descr="642a0789dbc8e7c88ac469dbad89001">
            <a:extLst>
              <a:ext uri="{FF2B5EF4-FFF2-40B4-BE49-F238E27FC236}">
                <a16:creationId xmlns:a16="http://schemas.microsoft.com/office/drawing/2014/main" id="{FA151042-D793-608F-FE13-E33529C9FFCB}"/>
              </a:ext>
            </a:extLst>
          </p:cNvPr>
          <p:cNvPicPr>
            <a:picLocks noChangeAspect="1"/>
          </p:cNvPicPr>
          <p:nvPr/>
        </p:nvPicPr>
        <p:blipFill>
          <a:blip r:embed="rId3"/>
          <a:stretch>
            <a:fillRect/>
          </a:stretch>
        </p:blipFill>
        <p:spPr>
          <a:xfrm>
            <a:off x="2622046" y="4853804"/>
            <a:ext cx="7013223" cy="1791925"/>
          </a:xfrm>
          <a:prstGeom prst="rect">
            <a:avLst/>
          </a:prstGeom>
        </p:spPr>
      </p:pic>
      <p:sp>
        <p:nvSpPr>
          <p:cNvPr id="12" name="文本框 11">
            <a:extLst>
              <a:ext uri="{FF2B5EF4-FFF2-40B4-BE49-F238E27FC236}">
                <a16:creationId xmlns:a16="http://schemas.microsoft.com/office/drawing/2014/main" id="{B1A8F78C-D12A-588B-28B7-34C51FD4EC14}"/>
              </a:ext>
            </a:extLst>
          </p:cNvPr>
          <p:cNvSpPr txBox="1"/>
          <p:nvPr/>
        </p:nvSpPr>
        <p:spPr>
          <a:xfrm>
            <a:off x="6792686" y="6201676"/>
            <a:ext cx="6139542"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070285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872756"/>
            <a:ext cx="2698175" cy="523220"/>
          </a:xfrm>
          <a:prstGeom prst="rect">
            <a:avLst/>
          </a:prstGeom>
          <a:noFill/>
        </p:spPr>
        <p:txBody>
          <a:bodyPr wrap="none" rtlCol="0">
            <a:spAutoFit/>
          </a:bodyPr>
          <a:lstStyle/>
          <a:p>
            <a:r>
              <a:rPr lang="zh-CN" altLang="en-US" sz="2800" b="1" dirty="0">
                <a:solidFill>
                  <a:schemeClr val="bg2">
                    <a:lumMod val="25000"/>
                  </a:schemeClr>
                </a:solidFill>
              </a:rPr>
              <a:t>色彩的基础知识</a:t>
            </a:r>
          </a:p>
        </p:txBody>
      </p:sp>
      <p:sp>
        <p:nvSpPr>
          <p:cNvPr id="91" name="文本框 90"/>
          <p:cNvSpPr txBox="1"/>
          <p:nvPr>
            <p:custDataLst>
              <p:tags r:id="rId4"/>
            </p:custDataLst>
          </p:nvPr>
        </p:nvSpPr>
        <p:spPr>
          <a:xfrm>
            <a:off x="6565164" y="1378521"/>
            <a:ext cx="2281009" cy="276999"/>
          </a:xfrm>
          <a:prstGeom prst="rect">
            <a:avLst/>
          </a:prstGeom>
          <a:noFill/>
        </p:spPr>
        <p:txBody>
          <a:bodyPr wrap="none" rtlCol="0">
            <a:spAutoFit/>
          </a:bodyPr>
          <a:lstStyle/>
          <a:p>
            <a:r>
              <a:rPr lang="en-US" altLang="zh-CN" sz="1200" spc="300" dirty="0">
                <a:solidFill>
                  <a:schemeClr val="bg2">
                    <a:lumMod val="25000"/>
                  </a:schemeClr>
                </a:solidFill>
              </a:rPr>
              <a:t>The basics of color</a:t>
            </a:r>
          </a:p>
        </p:txBody>
      </p:sp>
      <p:sp>
        <p:nvSpPr>
          <p:cNvPr id="97" name="文本框 96"/>
          <p:cNvSpPr txBox="1"/>
          <p:nvPr>
            <p:custDataLst>
              <p:tags r:id="rId5"/>
            </p:custDataLst>
          </p:nvPr>
        </p:nvSpPr>
        <p:spPr>
          <a:xfrm>
            <a:off x="5416593" y="196184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1955187"/>
            <a:ext cx="1620957" cy="523220"/>
          </a:xfrm>
          <a:prstGeom prst="rect">
            <a:avLst/>
          </a:prstGeom>
          <a:noFill/>
        </p:spPr>
        <p:txBody>
          <a:bodyPr wrap="none" rtlCol="0">
            <a:spAutoFit/>
          </a:bodyPr>
          <a:lstStyle/>
          <a:p>
            <a:r>
              <a:rPr lang="zh-CN" altLang="en-US" sz="2800" b="1">
                <a:solidFill>
                  <a:schemeClr val="bg2">
                    <a:lumMod val="25000"/>
                  </a:schemeClr>
                </a:solidFill>
              </a:rPr>
              <a:t>核心滤镜</a:t>
            </a:r>
            <a:endParaRPr lang="zh-CN" altLang="en-US" sz="2800" b="1" dirty="0">
              <a:solidFill>
                <a:schemeClr val="bg2">
                  <a:lumMod val="25000"/>
                </a:schemeClr>
              </a:solidFill>
            </a:endParaRPr>
          </a:p>
        </p:txBody>
      </p:sp>
      <p:sp>
        <p:nvSpPr>
          <p:cNvPr id="100" name="文本框 99"/>
          <p:cNvSpPr txBox="1"/>
          <p:nvPr>
            <p:custDataLst>
              <p:tags r:id="rId7"/>
            </p:custDataLst>
          </p:nvPr>
        </p:nvSpPr>
        <p:spPr>
          <a:xfrm>
            <a:off x="6565164" y="2460952"/>
            <a:ext cx="1445524" cy="276999"/>
          </a:xfrm>
          <a:prstGeom prst="rect">
            <a:avLst/>
          </a:prstGeom>
          <a:noFill/>
        </p:spPr>
        <p:txBody>
          <a:bodyPr wrap="none" rtlCol="0">
            <a:spAutoFit/>
          </a:bodyPr>
          <a:lstStyle/>
          <a:p>
            <a:pPr algn="l"/>
            <a:r>
              <a:rPr lang="en-US" altLang="zh-CN" sz="1200" spc="300" dirty="0">
                <a:solidFill>
                  <a:schemeClr val="bg2">
                    <a:lumMod val="25000"/>
                  </a:schemeClr>
                </a:solidFill>
              </a:rPr>
              <a:t>Core filters</a:t>
            </a:r>
          </a:p>
        </p:txBody>
      </p:sp>
      <p:sp>
        <p:nvSpPr>
          <p:cNvPr id="102" name="文本框 101"/>
          <p:cNvSpPr txBox="1"/>
          <p:nvPr>
            <p:custDataLst>
              <p:tags r:id="rId8"/>
            </p:custDataLst>
          </p:nvPr>
        </p:nvSpPr>
        <p:spPr>
          <a:xfrm>
            <a:off x="5416593" y="304428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037840"/>
            <a:ext cx="2877185" cy="521970"/>
          </a:xfrm>
          <a:prstGeom prst="rect">
            <a:avLst/>
          </a:prstGeom>
          <a:noFill/>
        </p:spPr>
        <p:txBody>
          <a:bodyPr wrap="square" rtlCol="0">
            <a:spAutoFit/>
          </a:bodyPr>
          <a:lstStyle/>
          <a:p>
            <a:pPr algn="l"/>
            <a:r>
              <a:rPr lang="zh-CN" altLang="en-US" sz="2800" b="1" dirty="0">
                <a:solidFill>
                  <a:schemeClr val="bg2">
                    <a:lumMod val="25000"/>
                  </a:schemeClr>
                </a:solidFill>
              </a:rPr>
              <a:t>其他常用滤镜</a:t>
            </a:r>
          </a:p>
        </p:txBody>
      </p:sp>
      <p:sp>
        <p:nvSpPr>
          <p:cNvPr id="105" name="文本框 104"/>
          <p:cNvSpPr txBox="1"/>
          <p:nvPr>
            <p:custDataLst>
              <p:tags r:id="rId10"/>
            </p:custDataLst>
          </p:nvPr>
        </p:nvSpPr>
        <p:spPr>
          <a:xfrm>
            <a:off x="6565164" y="3543383"/>
            <a:ext cx="3320011" cy="276999"/>
          </a:xfrm>
          <a:prstGeom prst="rect">
            <a:avLst/>
          </a:prstGeom>
          <a:noFill/>
        </p:spPr>
        <p:txBody>
          <a:bodyPr wrap="none" rtlCol="0">
            <a:spAutoFit/>
          </a:bodyPr>
          <a:lstStyle/>
          <a:p>
            <a:r>
              <a:rPr lang="en-US" altLang="zh-CN" sz="1200" spc="300" dirty="0">
                <a:solidFill>
                  <a:schemeClr val="bg2">
                    <a:lumMod val="25000"/>
                  </a:schemeClr>
                </a:solidFill>
              </a:rPr>
              <a:t>Other commonly used filters</a:t>
            </a:r>
          </a:p>
        </p:txBody>
      </p:sp>
      <p:sp>
        <p:nvSpPr>
          <p:cNvPr id="112" name="文本框 111"/>
          <p:cNvSpPr txBox="1"/>
          <p:nvPr>
            <p:custDataLst>
              <p:tags r:id="rId11"/>
            </p:custDataLst>
          </p:nvPr>
        </p:nvSpPr>
        <p:spPr>
          <a:xfrm>
            <a:off x="5416593" y="4136299"/>
            <a:ext cx="957314"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14" name="文本框 113"/>
          <p:cNvSpPr txBox="1"/>
          <p:nvPr>
            <p:custDataLst>
              <p:tags r:id="rId12"/>
            </p:custDataLst>
          </p:nvPr>
        </p:nvSpPr>
        <p:spPr>
          <a:xfrm>
            <a:off x="6565164" y="4129637"/>
            <a:ext cx="1620957" cy="523220"/>
          </a:xfrm>
          <a:prstGeom prst="rect">
            <a:avLst/>
          </a:prstGeom>
          <a:noFill/>
        </p:spPr>
        <p:txBody>
          <a:bodyPr wrap="none" rtlCol="0">
            <a:spAutoFit/>
          </a:bodyPr>
          <a:lstStyle/>
          <a:p>
            <a:r>
              <a:rPr lang="zh-CN" altLang="en-US" sz="2800" b="1" dirty="0">
                <a:solidFill>
                  <a:schemeClr val="bg2">
                    <a:lumMod val="25000"/>
                  </a:schemeClr>
                </a:solidFill>
              </a:rPr>
              <a:t>课后习题</a:t>
            </a:r>
          </a:p>
        </p:txBody>
      </p:sp>
      <p:sp>
        <p:nvSpPr>
          <p:cNvPr id="115" name="文本框 114"/>
          <p:cNvSpPr txBox="1"/>
          <p:nvPr>
            <p:custDataLst>
              <p:tags r:id="rId13"/>
            </p:custDataLst>
          </p:nvPr>
        </p:nvSpPr>
        <p:spPr>
          <a:xfrm>
            <a:off x="6565164" y="4635402"/>
            <a:ext cx="2472023" cy="276999"/>
          </a:xfrm>
          <a:prstGeom prst="rect">
            <a:avLst/>
          </a:prstGeom>
          <a:noFill/>
        </p:spPr>
        <p:txBody>
          <a:bodyPr wrap="none" rtlCol="0">
            <a:spAutoFit/>
          </a:bodyPr>
          <a:lstStyle/>
          <a:p>
            <a:r>
              <a:rPr lang="en-US" altLang="zh-CN" sz="1200" spc="300" dirty="0">
                <a:solidFill>
                  <a:schemeClr val="bg2">
                    <a:lumMod val="25000"/>
                  </a:schemeClr>
                </a:solidFill>
              </a:rPr>
              <a:t>After Class Exercises</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8D99A621-A021-7836-E4EE-F7191CBA7789}"/>
              </a:ext>
            </a:extLst>
          </p:cNvPr>
          <p:cNvGrpSpPr/>
          <p:nvPr/>
        </p:nvGrpSpPr>
        <p:grpSpPr>
          <a:xfrm>
            <a:off x="-18062" y="1080354"/>
            <a:ext cx="2246139" cy="918222"/>
            <a:chOff x="-30402" y="1497840"/>
            <a:chExt cx="2246139" cy="918222"/>
          </a:xfrm>
        </p:grpSpPr>
        <p:sp>
          <p:nvSpPr>
            <p:cNvPr id="12" name="矩形: 圆角 11">
              <a:extLst>
                <a:ext uri="{FF2B5EF4-FFF2-40B4-BE49-F238E27FC236}">
                  <a16:creationId xmlns:a16="http://schemas.microsoft.com/office/drawing/2014/main" id="{D3B5D14E-B09D-8481-2CFF-B1DD942190A2}"/>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D1BE00FB-70CC-2205-82E2-433396454374}"/>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“色阶”滤镜</a:t>
              </a:r>
            </a:p>
          </p:txBody>
        </p:sp>
      </p:grpSp>
      <p:sp>
        <p:nvSpPr>
          <p:cNvPr id="21" name="等腰三角形 20">
            <a:extLst>
              <a:ext uri="{FF2B5EF4-FFF2-40B4-BE49-F238E27FC236}">
                <a16:creationId xmlns:a16="http://schemas.microsoft.com/office/drawing/2014/main" id="{A67D5257-CCB7-EAEF-EB6C-96CFCBA6FFB8}"/>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C906DCEB-BBF1-55CD-68E5-89F127F96259}"/>
              </a:ext>
            </a:extLst>
          </p:cNvPr>
          <p:cNvSpPr/>
          <p:nvPr/>
        </p:nvSpPr>
        <p:spPr>
          <a:xfrm>
            <a:off x="2646632" y="359221"/>
            <a:ext cx="7934282" cy="1094019"/>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通过直方图，我们可以很容易地观察到视频画面的影调分布，如果一张照片中有大面积的偏暗色，那么它的直方图的左边肯定分布很多峰状波形，</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9-37</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a:t>
            </a:r>
          </a:p>
        </p:txBody>
      </p:sp>
      <p:pic>
        <p:nvPicPr>
          <p:cNvPr id="23" name="图片 22">
            <a:extLst>
              <a:ext uri="{FF2B5EF4-FFF2-40B4-BE49-F238E27FC236}">
                <a16:creationId xmlns:a16="http://schemas.microsoft.com/office/drawing/2014/main" id="{2D7CF683-6D8D-2FC9-7757-A14FA60DE2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6061" y="1535158"/>
            <a:ext cx="7060068" cy="2100952"/>
          </a:xfrm>
          <a:prstGeom prst="rect">
            <a:avLst/>
          </a:prstGeom>
        </p:spPr>
      </p:pic>
      <p:sp>
        <p:nvSpPr>
          <p:cNvPr id="25" name="文本框 24">
            <a:extLst>
              <a:ext uri="{FF2B5EF4-FFF2-40B4-BE49-F238E27FC236}">
                <a16:creationId xmlns:a16="http://schemas.microsoft.com/office/drawing/2014/main" id="{27A1D5B2-36C4-5F8C-EBA6-01A9E19F1C43}"/>
              </a:ext>
            </a:extLst>
          </p:cNvPr>
          <p:cNvSpPr txBox="1"/>
          <p:nvPr/>
        </p:nvSpPr>
        <p:spPr>
          <a:xfrm>
            <a:off x="7217228" y="3266767"/>
            <a:ext cx="61395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F09ACAAC-F463-9BE1-E66E-BF4CB36E387E}"/>
              </a:ext>
            </a:extLst>
          </p:cNvPr>
          <p:cNvSpPr/>
          <p:nvPr/>
        </p:nvSpPr>
        <p:spPr>
          <a:xfrm>
            <a:off x="2646632" y="3695192"/>
            <a:ext cx="7934282" cy="92578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l">
              <a:lnSpc>
                <a:spcPct val="150000"/>
              </a:lnSpc>
            </a:pPr>
            <a:r>
              <a:rPr lang="zh-CN" altLang="zh-CN" sz="1800" kern="100" dirty="0">
                <a:solidFill>
                  <a:schemeClr val="tx1"/>
                </a:solidFill>
                <a:effectLst/>
                <a:latin typeface="+mn-ea"/>
                <a:cs typeface="Times New Roman" panose="02020603050405020304" pitchFamily="18" charset="0"/>
              </a:rPr>
              <a:t>如果一张照片中出现大面积的偏亮色，那么它的直方图的右边肯定分布了很多峰状波形，</a:t>
            </a:r>
            <a:r>
              <a:rPr lang="zh-CN" altLang="zh-CN" sz="1800" kern="100" dirty="0">
                <a:solidFill>
                  <a:schemeClr val="tx1"/>
                </a:solidFill>
                <a:effectLst/>
                <a:latin typeface="+mn-ea"/>
                <a:cs typeface="宋体" panose="02010600030101010101" pitchFamily="2" charset="-122"/>
              </a:rPr>
              <a:t>如图</a:t>
            </a:r>
            <a:r>
              <a:rPr lang="en-US" altLang="zh-CN" sz="1800" kern="100" dirty="0">
                <a:solidFill>
                  <a:schemeClr val="tx1"/>
                </a:solidFill>
                <a:effectLst/>
                <a:latin typeface="+mn-ea"/>
                <a:cs typeface="宋体" panose="02010600030101010101" pitchFamily="2" charset="-122"/>
              </a:rPr>
              <a:t>9-38</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7" name="图片 26">
            <a:extLst>
              <a:ext uri="{FF2B5EF4-FFF2-40B4-BE49-F238E27FC236}">
                <a16:creationId xmlns:a16="http://schemas.microsoft.com/office/drawing/2014/main" id="{B82C50D4-3943-00C2-9E52-5AB1013206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6059" y="4697443"/>
            <a:ext cx="7060069" cy="2101211"/>
          </a:xfrm>
          <a:prstGeom prst="rect">
            <a:avLst/>
          </a:prstGeom>
        </p:spPr>
      </p:pic>
      <p:sp>
        <p:nvSpPr>
          <p:cNvPr id="29" name="文本框 28">
            <a:extLst>
              <a:ext uri="{FF2B5EF4-FFF2-40B4-BE49-F238E27FC236}">
                <a16:creationId xmlns:a16="http://schemas.microsoft.com/office/drawing/2014/main" id="{7F428608-FDA8-3E01-F2F7-8C1194D98462}"/>
              </a:ext>
            </a:extLst>
          </p:cNvPr>
          <p:cNvSpPr txBox="1"/>
          <p:nvPr/>
        </p:nvSpPr>
        <p:spPr>
          <a:xfrm>
            <a:off x="6747777" y="6338272"/>
            <a:ext cx="6719206"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18397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1ADA0FB-1092-8779-DDC8-ADA4C24CEF1C}"/>
              </a:ext>
            </a:extLst>
          </p:cNvPr>
          <p:cNvGrpSpPr/>
          <p:nvPr/>
        </p:nvGrpSpPr>
        <p:grpSpPr>
          <a:xfrm>
            <a:off x="-18062" y="1080354"/>
            <a:ext cx="2246139" cy="918222"/>
            <a:chOff x="-30402" y="1497840"/>
            <a:chExt cx="2246139" cy="918222"/>
          </a:xfrm>
        </p:grpSpPr>
        <p:sp>
          <p:nvSpPr>
            <p:cNvPr id="6" name="矩形: 圆角 5">
              <a:extLst>
                <a:ext uri="{FF2B5EF4-FFF2-40B4-BE49-F238E27FC236}">
                  <a16:creationId xmlns:a16="http://schemas.microsoft.com/office/drawing/2014/main" id="{F4B39806-3D1E-EFA0-BD3B-9E65FE2E904E}"/>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53F4D702-0E84-1EAC-C372-E6B91E5B1777}"/>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“色阶”滤镜</a:t>
              </a:r>
            </a:p>
          </p:txBody>
        </p:sp>
      </p:grpSp>
      <p:sp>
        <p:nvSpPr>
          <p:cNvPr id="8" name="等腰三角形 7">
            <a:extLst>
              <a:ext uri="{FF2B5EF4-FFF2-40B4-BE49-F238E27FC236}">
                <a16:creationId xmlns:a16="http://schemas.microsoft.com/office/drawing/2014/main" id="{5E3B6E21-AE28-5477-795B-B69D481796A5}"/>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46394D69-772F-D667-B763-44C84320A4C7}"/>
              </a:ext>
            </a:extLst>
          </p:cNvPr>
          <p:cNvSpPr/>
          <p:nvPr/>
        </p:nvSpPr>
        <p:spPr>
          <a:xfrm>
            <a:off x="2646632" y="639808"/>
            <a:ext cx="7868968" cy="205740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直方图除了可以显示图片的影调分布外，它还可以显示画面上阴影和高光的位置。当使用“色阶”滤镜调整画面影调时，直方图可以用来寻找高光和阴影，以提供视觉上的线索</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2" name="矩形 11">
            <a:extLst>
              <a:ext uri="{FF2B5EF4-FFF2-40B4-BE49-F238E27FC236}">
                <a16:creationId xmlns:a16="http://schemas.microsoft.com/office/drawing/2014/main" id="{D60FF9ED-798F-CCCC-335D-6FA44D8C0BC8}"/>
              </a:ext>
            </a:extLst>
          </p:cNvPr>
          <p:cNvSpPr/>
          <p:nvPr/>
        </p:nvSpPr>
        <p:spPr>
          <a:xfrm>
            <a:off x="2646632" y="3240637"/>
            <a:ext cx="8734382" cy="226209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l">
              <a:lnSpc>
                <a:spcPct val="150000"/>
              </a:lnSpc>
            </a:pPr>
            <a:r>
              <a:rPr lang="zh-CN" altLang="zh-CN" sz="2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技巧小贴士：</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用户通过直方图还可以很方便地辩别出视频的画质，如果直方图中间出现了缺口，这就表示对这张图片进行了多次操作，导致图片品质受到严重损害。</a:t>
            </a:r>
          </a:p>
        </p:txBody>
      </p:sp>
    </p:spTree>
    <p:custDataLst>
      <p:tags r:id="rId1"/>
    </p:custDataLst>
    <p:extLst>
      <p:ext uri="{BB962C8B-B14F-4D97-AF65-F5344CB8AC3E}">
        <p14:creationId xmlns:p14="http://schemas.microsoft.com/office/powerpoint/2010/main" val="5325978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FC23F4D3-4163-E64E-0440-D6D0D6333D5A}"/>
              </a:ext>
            </a:extLst>
          </p:cNvPr>
          <p:cNvGrpSpPr/>
          <p:nvPr/>
        </p:nvGrpSpPr>
        <p:grpSpPr>
          <a:xfrm>
            <a:off x="-18062" y="1080354"/>
            <a:ext cx="2246139" cy="918222"/>
            <a:chOff x="-30402" y="1497840"/>
            <a:chExt cx="2246139" cy="918222"/>
          </a:xfrm>
        </p:grpSpPr>
        <p:sp>
          <p:nvSpPr>
            <p:cNvPr id="23" name="矩形: 圆角 22">
              <a:extLst>
                <a:ext uri="{FF2B5EF4-FFF2-40B4-BE49-F238E27FC236}">
                  <a16:creationId xmlns:a16="http://schemas.microsoft.com/office/drawing/2014/main" id="{632CA17F-E06A-F9FA-AFF9-53C856D8977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6D4DE999-F1F0-61AF-A9D3-9082AC5D4A32}"/>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“色阶”滤镜</a:t>
              </a:r>
            </a:p>
          </p:txBody>
        </p:sp>
      </p:grpSp>
      <p:sp>
        <p:nvSpPr>
          <p:cNvPr id="25" name="等腰三角形 24">
            <a:extLst>
              <a:ext uri="{FF2B5EF4-FFF2-40B4-BE49-F238E27FC236}">
                <a16:creationId xmlns:a16="http://schemas.microsoft.com/office/drawing/2014/main" id="{A07DDC6A-EC82-1C2D-420B-8FCAFC70EEE3}"/>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E62B58B6-AB60-026E-506F-D345804E95AD}"/>
              </a:ext>
            </a:extLst>
          </p:cNvPr>
          <p:cNvSpPr/>
          <p:nvPr/>
        </p:nvSpPr>
        <p:spPr>
          <a:xfrm>
            <a:off x="2646631" y="370387"/>
            <a:ext cx="8179211" cy="2596250"/>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色阶”滤镜用直方图描述出整张图片的明暗信息，在“色阶”滤镜中，用户可以通过调整图像的阴影、中间调和高光的关系，来调整图像的色调范围或色彩平衡等。另外，使用“色阶”滤镜可以扩大图像的动态范围（动态范围是指相机能记录的图像的亮度范围），提高对比度等。</a:t>
            </a:r>
          </a:p>
          <a:p>
            <a:pPr indent="304800"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颜色校正</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色阶”菜单命令，在“效果控件”面板中展开“色阶滤镜的参数，如图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9-39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a:extLst>
              <a:ext uri="{FF2B5EF4-FFF2-40B4-BE49-F238E27FC236}">
                <a16:creationId xmlns:a16="http://schemas.microsoft.com/office/drawing/2014/main" id="{CDF3B866-5D97-76C3-49F8-75249FCB6AA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777579" y="3057522"/>
            <a:ext cx="4137267" cy="3735161"/>
          </a:xfrm>
          <a:prstGeom prst="rect">
            <a:avLst/>
          </a:prstGeom>
          <a:noFill/>
          <a:ln>
            <a:noFill/>
          </a:ln>
        </p:spPr>
      </p:pic>
      <p:sp>
        <p:nvSpPr>
          <p:cNvPr id="30" name="文本框 29">
            <a:extLst>
              <a:ext uri="{FF2B5EF4-FFF2-40B4-BE49-F238E27FC236}">
                <a16:creationId xmlns:a16="http://schemas.microsoft.com/office/drawing/2014/main" id="{BE17C3AF-C8D1-06A3-57DD-934970274EC0}"/>
              </a:ext>
            </a:extLst>
          </p:cNvPr>
          <p:cNvSpPr txBox="1"/>
          <p:nvPr/>
        </p:nvSpPr>
        <p:spPr>
          <a:xfrm>
            <a:off x="4212772" y="6423351"/>
            <a:ext cx="61395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9-39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93197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4BD41AAA-E621-F041-5874-75E580757410}"/>
              </a:ext>
            </a:extLst>
          </p:cNvPr>
          <p:cNvGrpSpPr/>
          <p:nvPr/>
        </p:nvGrpSpPr>
        <p:grpSpPr>
          <a:xfrm>
            <a:off x="-18062" y="1080354"/>
            <a:ext cx="2246139" cy="918222"/>
            <a:chOff x="-30402" y="1497840"/>
            <a:chExt cx="2246139" cy="918222"/>
          </a:xfrm>
        </p:grpSpPr>
        <p:sp>
          <p:nvSpPr>
            <p:cNvPr id="7" name="矩形: 圆角 6">
              <a:extLst>
                <a:ext uri="{FF2B5EF4-FFF2-40B4-BE49-F238E27FC236}">
                  <a16:creationId xmlns:a16="http://schemas.microsoft.com/office/drawing/2014/main" id="{EB8F6225-7AA2-F6C7-70AF-AD88BA458A73}"/>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F812675-819B-5467-305E-F3E479048EEA}"/>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“曲线”滤镜</a:t>
              </a:r>
            </a:p>
          </p:txBody>
        </p:sp>
      </p:grpSp>
      <p:sp>
        <p:nvSpPr>
          <p:cNvPr id="9" name="等腰三角形 8">
            <a:extLst>
              <a:ext uri="{FF2B5EF4-FFF2-40B4-BE49-F238E27FC236}">
                <a16:creationId xmlns:a16="http://schemas.microsoft.com/office/drawing/2014/main" id="{6F450DAC-B2EB-B8EA-59A9-A8EBFF800A93}"/>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A231ABE0-1CF4-788E-C8FD-7155B3B5A908}"/>
              </a:ext>
            </a:extLst>
          </p:cNvPr>
          <p:cNvSpPr/>
          <p:nvPr/>
        </p:nvSpPr>
        <p:spPr>
          <a:xfrm>
            <a:off x="2646631" y="865419"/>
            <a:ext cx="8162883" cy="5945723"/>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zh-CN" sz="26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设置滤镜要应用的通道，可以选择</a:t>
            </a:r>
            <a:r>
              <a:rPr lang="en-US"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”红色”“绿色”“蓝色”通道进行单独的色阶调整。</a:t>
            </a:r>
          </a:p>
          <a:p>
            <a:pPr algn="l">
              <a:lnSpc>
                <a:spcPct val="150000"/>
              </a:lnSpc>
            </a:pPr>
            <a:r>
              <a:rPr lang="zh-CN" altLang="zh-CN" sz="26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·直方图：</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通过直方图可以观察到各个色调的像素在图像中的分布情况。</a:t>
            </a:r>
          </a:p>
          <a:p>
            <a:pPr algn="l">
              <a:lnSpc>
                <a:spcPct val="150000"/>
              </a:lnSpc>
            </a:pPr>
            <a:r>
              <a:rPr lang="zh-CN" altLang="zh-CN" sz="26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·输入黑色：</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控制输入图像中的黑色阈值。</a:t>
            </a:r>
          </a:p>
          <a:p>
            <a:pPr algn="l">
              <a:lnSpc>
                <a:spcPct val="150000"/>
              </a:lnSpc>
            </a:pPr>
            <a:r>
              <a:rPr lang="zh-CN" altLang="zh-CN" sz="26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·输入白色：</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控制输入图像中的白色阈值。</a:t>
            </a:r>
          </a:p>
          <a:p>
            <a:pPr algn="l">
              <a:lnSpc>
                <a:spcPct val="150000"/>
              </a:lnSpc>
            </a:pPr>
            <a:r>
              <a:rPr lang="zh-CN" altLang="zh-CN" sz="26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·灰度系数：</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调节图像阴影和高光的相对值。</a:t>
            </a:r>
          </a:p>
          <a:p>
            <a:pPr algn="l">
              <a:lnSpc>
                <a:spcPct val="150000"/>
              </a:lnSpc>
            </a:pPr>
            <a:r>
              <a:rPr lang="zh-CN" altLang="zh-CN" sz="26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·输出黑色：</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控制输出图像中的黑色阈值。</a:t>
            </a:r>
          </a:p>
          <a:p>
            <a:pPr algn="l">
              <a:lnSpc>
                <a:spcPct val="150000"/>
              </a:lnSpc>
            </a:pPr>
            <a:r>
              <a:rPr lang="zh-CN" altLang="zh-CN" sz="26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·输出白色：</a:t>
            </a:r>
            <a:r>
              <a:rPr lang="zh-CN" altLang="zh-CN" sz="2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控制输出图像中的白色阈值。</a:t>
            </a:r>
          </a:p>
        </p:txBody>
      </p:sp>
      <p:sp>
        <p:nvSpPr>
          <p:cNvPr id="12" name="文本框 11">
            <a:extLst>
              <a:ext uri="{FF2B5EF4-FFF2-40B4-BE49-F238E27FC236}">
                <a16:creationId xmlns:a16="http://schemas.microsoft.com/office/drawing/2014/main" id="{2FB20F21-1FA8-273E-3134-B6E8525F970F}"/>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173765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C292116-843D-0DB2-8653-22BC46DB9059}"/>
              </a:ext>
            </a:extLst>
          </p:cNvPr>
          <p:cNvGrpSpPr/>
          <p:nvPr/>
        </p:nvGrpSpPr>
        <p:grpSpPr>
          <a:xfrm>
            <a:off x="-18062" y="1080354"/>
            <a:ext cx="2246139" cy="918222"/>
            <a:chOff x="-30402" y="1497840"/>
            <a:chExt cx="2246139" cy="918222"/>
          </a:xfrm>
        </p:grpSpPr>
        <p:sp>
          <p:nvSpPr>
            <p:cNvPr id="6" name="矩形: 圆角 5">
              <a:extLst>
                <a:ext uri="{FF2B5EF4-FFF2-40B4-BE49-F238E27FC236}">
                  <a16:creationId xmlns:a16="http://schemas.microsoft.com/office/drawing/2014/main" id="{3B5DF4F9-2949-726F-841D-8AC6D1EC79E2}"/>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6B8B73D5-CD15-62D4-44A5-AC5F00A7BDCD}"/>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“曲线”滤镜</a:t>
              </a:r>
            </a:p>
          </p:txBody>
        </p:sp>
      </p:grpSp>
      <p:sp>
        <p:nvSpPr>
          <p:cNvPr id="11" name="等腰三角形 10">
            <a:extLst>
              <a:ext uri="{FF2B5EF4-FFF2-40B4-BE49-F238E27FC236}">
                <a16:creationId xmlns:a16="http://schemas.microsoft.com/office/drawing/2014/main" id="{819F12B0-9351-586E-B1FE-FA117F133278}"/>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EA957423-9F88-E4CA-D9D3-67F296741A81}"/>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5" name="矩形: 圆角 24">
            <a:extLst>
              <a:ext uri="{FF2B5EF4-FFF2-40B4-BE49-F238E27FC236}">
                <a16:creationId xmlns:a16="http://schemas.microsoft.com/office/drawing/2014/main" id="{B995B629-CB0B-D333-6F5E-0B8118415B7A}"/>
              </a:ext>
            </a:extLst>
          </p:cNvPr>
          <p:cNvSpPr/>
          <p:nvPr/>
        </p:nvSpPr>
        <p:spPr>
          <a:xfrm>
            <a:off x="2668399" y="887188"/>
            <a:ext cx="9286399" cy="1366155"/>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果不对“输出黑色”和“输出白色”数值进行调整，在调整色阶参数时，如只单独调整“灰度系数”数值，而对“输出黑色”和“输出白色”数值不调整，则当“灰度系数”滑块向右移动时，图像的暗调区域将逐渐增大，而高亮区域将逐渐减小，</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a:extLst>
              <a:ext uri="{FF2B5EF4-FFF2-40B4-BE49-F238E27FC236}">
                <a16:creationId xmlns:a16="http://schemas.microsoft.com/office/drawing/2014/main" id="{11250342-352F-B2C5-CBB8-6D2F12F0BDA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805137" y="2372899"/>
            <a:ext cx="5783692" cy="4361085"/>
          </a:xfrm>
          <a:prstGeom prst="rect">
            <a:avLst/>
          </a:prstGeom>
          <a:noFill/>
          <a:ln>
            <a:noFill/>
          </a:ln>
        </p:spPr>
      </p:pic>
      <p:sp>
        <p:nvSpPr>
          <p:cNvPr id="29" name="文本框 28">
            <a:extLst>
              <a:ext uri="{FF2B5EF4-FFF2-40B4-BE49-F238E27FC236}">
                <a16:creationId xmlns:a16="http://schemas.microsoft.com/office/drawing/2014/main" id="{81DDE0F1-10D0-743F-C038-943040D86901}"/>
              </a:ext>
            </a:extLst>
          </p:cNvPr>
          <p:cNvSpPr txBox="1"/>
          <p:nvPr/>
        </p:nvSpPr>
        <p:spPr>
          <a:xfrm>
            <a:off x="5889168" y="6364652"/>
            <a:ext cx="61395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2267511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7DE7F32-A1E2-3823-6655-5554B613F296}"/>
              </a:ext>
            </a:extLst>
          </p:cNvPr>
          <p:cNvGrpSpPr/>
          <p:nvPr/>
        </p:nvGrpSpPr>
        <p:grpSpPr>
          <a:xfrm>
            <a:off x="-18062" y="1080354"/>
            <a:ext cx="2246139" cy="918222"/>
            <a:chOff x="-30402" y="1497840"/>
            <a:chExt cx="2246139" cy="918222"/>
          </a:xfrm>
        </p:grpSpPr>
        <p:sp>
          <p:nvSpPr>
            <p:cNvPr id="20" name="矩形: 圆角 19">
              <a:extLst>
                <a:ext uri="{FF2B5EF4-FFF2-40B4-BE49-F238E27FC236}">
                  <a16:creationId xmlns:a16="http://schemas.microsoft.com/office/drawing/2014/main" id="{0E4D7686-FDF6-8300-8605-104658337F3D}"/>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4657762F-8D0C-96B8-28F7-2BE8820DE100}"/>
                </a:ext>
              </a:extLst>
            </p:cNvPr>
            <p:cNvSpPr txBox="1"/>
            <p:nvPr/>
          </p:nvSpPr>
          <p:spPr>
            <a:xfrm>
              <a:off x="-30402" y="1712434"/>
              <a:ext cx="2064281" cy="461665"/>
            </a:xfrm>
            <a:prstGeom prst="rect">
              <a:avLst/>
            </a:prstGeom>
            <a:noFill/>
          </p:spPr>
          <p:txBody>
            <a:bodyPr wrap="square" rtlCol="0">
              <a:spAutoFit/>
            </a:bodyPr>
            <a:lstStyle/>
            <a:p>
              <a:pPr algn="ctr"/>
              <a:r>
                <a:rPr lang="zh-CN" altLang="en-US" sz="2400" b="1" dirty="0">
                  <a:solidFill>
                    <a:schemeClr val="bg1"/>
                  </a:solidFill>
                </a:rPr>
                <a:t>“曲线”滤镜</a:t>
              </a:r>
            </a:p>
          </p:txBody>
        </p:sp>
      </p:grpSp>
      <p:sp>
        <p:nvSpPr>
          <p:cNvPr id="22" name="等腰三角形 21">
            <a:extLst>
              <a:ext uri="{FF2B5EF4-FFF2-40B4-BE49-F238E27FC236}">
                <a16:creationId xmlns:a16="http://schemas.microsoft.com/office/drawing/2014/main" id="{C0E32354-BF46-7744-1624-C2157C48A57A}"/>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CE34BE6B-63B6-9BC8-FEFF-BD8934D55DBB}"/>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4" name="矩形: 圆角 23">
            <a:extLst>
              <a:ext uri="{FF2B5EF4-FFF2-40B4-BE49-F238E27FC236}">
                <a16:creationId xmlns:a16="http://schemas.microsoft.com/office/drawing/2014/main" id="{ADBF7C8F-A22E-0BC9-0E51-5158DB6FC304}"/>
              </a:ext>
            </a:extLst>
          </p:cNvPr>
          <p:cNvSpPr/>
          <p:nvPr/>
        </p:nvSpPr>
        <p:spPr>
          <a:xfrm>
            <a:off x="2668399" y="887188"/>
            <a:ext cx="9286399" cy="1366155"/>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当“灰度系数”滑块、向左移动时，图像的高亮区域将逐渐增大，而暗调区域将逐渐减小，</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9-41</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图片 24">
            <a:extLst>
              <a:ext uri="{FF2B5EF4-FFF2-40B4-BE49-F238E27FC236}">
                <a16:creationId xmlns:a16="http://schemas.microsoft.com/office/drawing/2014/main" id="{06A7CC8C-5DB0-C7F0-ED68-7BFB946E09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668398" y="2333532"/>
            <a:ext cx="5855115" cy="4436256"/>
          </a:xfrm>
          <a:prstGeom prst="rect">
            <a:avLst/>
          </a:prstGeom>
          <a:noFill/>
          <a:ln>
            <a:noFill/>
          </a:ln>
        </p:spPr>
      </p:pic>
      <p:sp>
        <p:nvSpPr>
          <p:cNvPr id="27" name="文本框 26">
            <a:extLst>
              <a:ext uri="{FF2B5EF4-FFF2-40B4-BE49-F238E27FC236}">
                <a16:creationId xmlns:a16="http://schemas.microsoft.com/office/drawing/2014/main" id="{58B63E85-3C38-597F-7A9F-B46DE7220BE4}"/>
              </a:ext>
            </a:extLst>
          </p:cNvPr>
          <p:cNvSpPr txBox="1"/>
          <p:nvPr/>
        </p:nvSpPr>
        <p:spPr>
          <a:xfrm>
            <a:off x="5815256" y="6480645"/>
            <a:ext cx="6139542"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9165352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BF06117-DF68-BB3E-5F44-50ED38C51DD3}"/>
              </a:ext>
            </a:extLst>
          </p:cNvPr>
          <p:cNvGrpSpPr/>
          <p:nvPr/>
        </p:nvGrpSpPr>
        <p:grpSpPr>
          <a:xfrm>
            <a:off x="-18062" y="1031367"/>
            <a:ext cx="2246139" cy="918222"/>
            <a:chOff x="-30402" y="1448853"/>
            <a:chExt cx="2246139" cy="918222"/>
          </a:xfrm>
        </p:grpSpPr>
        <p:sp>
          <p:nvSpPr>
            <p:cNvPr id="8" name="矩形: 圆角 7">
              <a:extLst>
                <a:ext uri="{FF2B5EF4-FFF2-40B4-BE49-F238E27FC236}">
                  <a16:creationId xmlns:a16="http://schemas.microsoft.com/office/drawing/2014/main" id="{916F6A51-59AC-F0C7-6F8A-2F54C9127FAB}"/>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48355B8-EA97-1A1F-91FA-3545BA7C9716}"/>
                </a:ext>
              </a:extLst>
            </p:cNvPr>
            <p:cNvSpPr txBox="1"/>
            <p:nvPr/>
          </p:nvSpPr>
          <p:spPr>
            <a:xfrm>
              <a:off x="-30402" y="1516486"/>
              <a:ext cx="2064281" cy="830997"/>
            </a:xfrm>
            <a:prstGeom prst="rect">
              <a:avLst/>
            </a:prstGeom>
            <a:noFill/>
          </p:spPr>
          <p:txBody>
            <a:bodyPr wrap="square" rtlCol="0">
              <a:spAutoFit/>
            </a:bodyPr>
            <a:lstStyle/>
            <a:p>
              <a:pPr algn="ctr"/>
              <a:r>
                <a:rPr lang="zh-CN" altLang="en-US" sz="2400" b="1" dirty="0">
                  <a:solidFill>
                    <a:schemeClr val="bg1"/>
                  </a:solidFill>
                </a:rPr>
                <a:t>“色相</a:t>
              </a:r>
              <a:r>
                <a:rPr lang="en-US" altLang="zh-CN" sz="2400" b="1" dirty="0">
                  <a:solidFill>
                    <a:schemeClr val="bg1"/>
                  </a:solidFill>
                </a:rPr>
                <a:t>/</a:t>
              </a:r>
              <a:r>
                <a:rPr lang="zh-CN" altLang="en-US" sz="2400" b="1" dirty="0">
                  <a:solidFill>
                    <a:schemeClr val="bg1"/>
                  </a:solidFill>
                </a:rPr>
                <a:t>饱和度”滤镜</a:t>
              </a:r>
            </a:p>
          </p:txBody>
        </p:sp>
      </p:grpSp>
      <p:sp>
        <p:nvSpPr>
          <p:cNvPr id="11" name="等腰三角形 10">
            <a:extLst>
              <a:ext uri="{FF2B5EF4-FFF2-40B4-BE49-F238E27FC236}">
                <a16:creationId xmlns:a16="http://schemas.microsoft.com/office/drawing/2014/main" id="{8AFFAB05-3AC3-F97A-9881-BF96D23003EB}"/>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E378F3A9-2EA8-BC23-493B-183B26434BC7}"/>
              </a:ext>
            </a:extLst>
          </p:cNvPr>
          <p:cNvSpPr/>
          <p:nvPr/>
        </p:nvSpPr>
        <p:spPr>
          <a:xfrm>
            <a:off x="2630302" y="770103"/>
            <a:ext cx="8358828" cy="182612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“色相</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饱和度”滤镜是一个功能非常强大的图像颜色调整工具，它不仅可以改变色相和饱和度，还可以改变图像的亮度，执行“效果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颜色校正</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色相</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饱和度”菜单命令，在“效果控件”面板中展开“色相</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饱和度”滤镜的参数，如图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9-42</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a:t>
            </a:r>
          </a:p>
        </p:txBody>
      </p:sp>
      <p:pic>
        <p:nvPicPr>
          <p:cNvPr id="24" name="图片 23">
            <a:extLst>
              <a:ext uri="{FF2B5EF4-FFF2-40B4-BE49-F238E27FC236}">
                <a16:creationId xmlns:a16="http://schemas.microsoft.com/office/drawing/2014/main" id="{E252C5F6-B0A7-3806-1C11-82F9C49D9D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757032" y="2765652"/>
            <a:ext cx="4558167" cy="3918240"/>
          </a:xfrm>
          <a:prstGeom prst="rect">
            <a:avLst/>
          </a:prstGeom>
          <a:noFill/>
          <a:ln>
            <a:noFill/>
          </a:ln>
        </p:spPr>
      </p:pic>
      <p:sp>
        <p:nvSpPr>
          <p:cNvPr id="26" name="文本框 25">
            <a:extLst>
              <a:ext uri="{FF2B5EF4-FFF2-40B4-BE49-F238E27FC236}">
                <a16:creationId xmlns:a16="http://schemas.microsoft.com/office/drawing/2014/main" id="{58CEB6A4-8D1A-3AE9-FFB9-CF97E0A62F4F}"/>
              </a:ext>
            </a:extLst>
          </p:cNvPr>
          <p:cNvSpPr txBox="1"/>
          <p:nvPr/>
        </p:nvSpPr>
        <p:spPr>
          <a:xfrm>
            <a:off x="4637314" y="6314560"/>
            <a:ext cx="6106886"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7941191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7E7E1D7-5636-E549-E2EE-FF5E6D5F1498}"/>
              </a:ext>
            </a:extLst>
          </p:cNvPr>
          <p:cNvSpPr txBox="1"/>
          <p:nvPr/>
        </p:nvSpPr>
        <p:spPr>
          <a:xfrm>
            <a:off x="2954199" y="395094"/>
            <a:ext cx="1605280" cy="521970"/>
          </a:xfrm>
          <a:prstGeom prst="rect">
            <a:avLst/>
          </a:prstGeom>
          <a:noFill/>
        </p:spPr>
        <p:txBody>
          <a:bodyPr wrap="none" rtlCol="0">
            <a:spAutoFit/>
          </a:bodyPr>
          <a:lstStyle/>
          <a:p>
            <a:r>
              <a:rPr lang="zh-CN" altLang="en-US" sz="2800" b="1" dirty="0">
                <a:solidFill>
                  <a:schemeClr val="accent1"/>
                </a:solidFill>
              </a:rPr>
              <a:t>参数详解</a:t>
            </a:r>
          </a:p>
        </p:txBody>
      </p:sp>
      <p:sp>
        <p:nvSpPr>
          <p:cNvPr id="7" name="矩形 6">
            <a:extLst>
              <a:ext uri="{FF2B5EF4-FFF2-40B4-BE49-F238E27FC236}">
                <a16:creationId xmlns:a16="http://schemas.microsoft.com/office/drawing/2014/main" id="{A0C54DB6-51A7-7AEB-74E9-745B99C7BC7B}"/>
              </a:ext>
            </a:extLst>
          </p:cNvPr>
          <p:cNvSpPr/>
          <p:nvPr/>
        </p:nvSpPr>
        <p:spPr>
          <a:xfrm>
            <a:off x="2954199" y="5237778"/>
            <a:ext cx="8786043" cy="1551214"/>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技巧小贴士：</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在“主饱和度”参数中，数值越大，饱和度越高，反之饱和度越低，其数值范围为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在“主亮度”参数中，数值越大，亮度越高，反之越低其数值范围为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-100~100</a:t>
            </a:r>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3BF42A74-D938-EDC8-6407-3F2CC86B1416}"/>
              </a:ext>
            </a:extLst>
          </p:cNvPr>
          <p:cNvGrpSpPr/>
          <p:nvPr/>
        </p:nvGrpSpPr>
        <p:grpSpPr>
          <a:xfrm>
            <a:off x="-18062" y="1031367"/>
            <a:ext cx="2246139" cy="918222"/>
            <a:chOff x="-30402" y="1448853"/>
            <a:chExt cx="2246139" cy="918222"/>
          </a:xfrm>
        </p:grpSpPr>
        <p:sp>
          <p:nvSpPr>
            <p:cNvPr id="6" name="矩形: 圆角 5">
              <a:extLst>
                <a:ext uri="{FF2B5EF4-FFF2-40B4-BE49-F238E27FC236}">
                  <a16:creationId xmlns:a16="http://schemas.microsoft.com/office/drawing/2014/main" id="{559C5E22-6675-5658-5C7B-059E4989880E}"/>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6EB497C8-0D21-06E8-C049-5971DD53C125}"/>
                </a:ext>
              </a:extLst>
            </p:cNvPr>
            <p:cNvSpPr txBox="1"/>
            <p:nvPr/>
          </p:nvSpPr>
          <p:spPr>
            <a:xfrm>
              <a:off x="-30402" y="1516486"/>
              <a:ext cx="2064281" cy="830997"/>
            </a:xfrm>
            <a:prstGeom prst="rect">
              <a:avLst/>
            </a:prstGeom>
            <a:noFill/>
          </p:spPr>
          <p:txBody>
            <a:bodyPr wrap="square" rtlCol="0">
              <a:spAutoFit/>
            </a:bodyPr>
            <a:lstStyle/>
            <a:p>
              <a:pPr algn="ctr"/>
              <a:r>
                <a:rPr lang="zh-CN" altLang="en-US" sz="2400" b="1" dirty="0">
                  <a:solidFill>
                    <a:schemeClr val="bg1"/>
                  </a:solidFill>
                </a:rPr>
                <a:t>“色相</a:t>
              </a:r>
              <a:r>
                <a:rPr lang="en-US" altLang="zh-CN" sz="2400" b="1" dirty="0">
                  <a:solidFill>
                    <a:schemeClr val="bg1"/>
                  </a:solidFill>
                </a:rPr>
                <a:t>/</a:t>
              </a:r>
              <a:r>
                <a:rPr lang="zh-CN" altLang="en-US" sz="2400" b="1" dirty="0">
                  <a:solidFill>
                    <a:schemeClr val="bg1"/>
                  </a:solidFill>
                </a:rPr>
                <a:t>饱和度”滤镜</a:t>
              </a:r>
            </a:p>
          </p:txBody>
        </p:sp>
      </p:grpSp>
      <p:sp>
        <p:nvSpPr>
          <p:cNvPr id="11" name="等腰三角形 10">
            <a:extLst>
              <a:ext uri="{FF2B5EF4-FFF2-40B4-BE49-F238E27FC236}">
                <a16:creationId xmlns:a16="http://schemas.microsoft.com/office/drawing/2014/main" id="{6FA3185D-654C-FFEC-8696-802B41A57936}"/>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5218A819-9C13-F3CA-A523-F475A7147C72}"/>
              </a:ext>
            </a:extLst>
          </p:cNvPr>
          <p:cNvSpPr/>
          <p:nvPr/>
        </p:nvSpPr>
        <p:spPr>
          <a:xfrm>
            <a:off x="2630301" y="1016935"/>
            <a:ext cx="9109941" cy="4142894"/>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·通道控制：</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控制受滤镜影响的通道，默认设置为“主”，表示影响所有通道；如果选择其他通道，通过“通道范围”选项可以查看通道受滤镜影响的范围。</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·通道范围：</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显示通道受滤镜影响的范围。</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·主色相</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：控制所调节颜色通道的色调。</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·主饱和度：</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控制所调节颜色通道的饱和度。</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·主亮度：</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控制所调节颜色通道的亮度。</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·彩色化：</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控制是否将图像设置为彩色图像。</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·着色色相：</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将灰度图像转换为彩色图像。</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·着色饱和度</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：控制彩色化图像的饱和度，</a:t>
            </a: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·着色亮度：</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控制彩色化图像的亮度</a:t>
            </a:r>
          </a:p>
        </p:txBody>
      </p:sp>
    </p:spTree>
    <p:custDataLst>
      <p:tags r:id="rId1"/>
    </p:custDataLst>
    <p:extLst>
      <p:ext uri="{BB962C8B-B14F-4D97-AF65-F5344CB8AC3E}">
        <p14:creationId xmlns:p14="http://schemas.microsoft.com/office/powerpoint/2010/main" val="14240130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5EB1B74-6182-D356-539C-90240EB075A9}"/>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a:extLst>
              <a:ext uri="{FF2B5EF4-FFF2-40B4-BE49-F238E27FC236}">
                <a16:creationId xmlns:a16="http://schemas.microsoft.com/office/drawing/2014/main" id="{01AB5B19-1085-89D2-8F7F-EFFA80F9B8F6}"/>
              </a:ext>
            </a:extLst>
          </p:cNvPr>
          <p:cNvCxnSpPr>
            <a:stCxn id="3"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D41F243-EA25-BE80-5785-6AE8B33BB4AF}"/>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82207E32-20AE-F468-C252-35BBD81C8007}"/>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BE835E06-FC3E-B2A3-93D2-B3D9DEC87221}"/>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3</a:t>
            </a:r>
            <a:endParaRPr lang="zh-CN" altLang="en-US" sz="2400" b="1" dirty="0">
              <a:solidFill>
                <a:schemeClr val="bg1"/>
              </a:solidFill>
            </a:endParaRPr>
          </a:p>
        </p:txBody>
      </p:sp>
      <p:sp>
        <p:nvSpPr>
          <p:cNvPr id="8" name="文本框 7">
            <a:extLst>
              <a:ext uri="{FF2B5EF4-FFF2-40B4-BE49-F238E27FC236}">
                <a16:creationId xmlns:a16="http://schemas.microsoft.com/office/drawing/2014/main" id="{BD42D7C0-A993-D302-E7A9-401B19F75B43}"/>
              </a:ext>
            </a:extLst>
          </p:cNvPr>
          <p:cNvSpPr txBox="1"/>
          <p:nvPr/>
        </p:nvSpPr>
        <p:spPr>
          <a:xfrm>
            <a:off x="4157011" y="3013502"/>
            <a:ext cx="3877986" cy="830997"/>
          </a:xfrm>
          <a:prstGeom prst="rect">
            <a:avLst/>
          </a:prstGeom>
          <a:noFill/>
        </p:spPr>
        <p:txBody>
          <a:bodyPr wrap="none" rtlCol="0">
            <a:spAutoFit/>
          </a:bodyPr>
          <a:lstStyle/>
          <a:p>
            <a:pPr algn="ctr"/>
            <a:r>
              <a:rPr lang="zh-CN" altLang="en-US" sz="4800" b="1" dirty="0">
                <a:solidFill>
                  <a:schemeClr val="bg1"/>
                </a:solidFill>
              </a:rPr>
              <a:t>其他常用滤镜</a:t>
            </a:r>
          </a:p>
        </p:txBody>
      </p:sp>
      <p:sp>
        <p:nvSpPr>
          <p:cNvPr id="9" name="bound_75435">
            <a:extLst>
              <a:ext uri="{FF2B5EF4-FFF2-40B4-BE49-F238E27FC236}">
                <a16:creationId xmlns:a16="http://schemas.microsoft.com/office/drawing/2014/main" id="{EACE6CA8-4438-39C8-E632-791F3CEEB112}"/>
              </a:ext>
            </a:extLst>
          </p:cNvPr>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2467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3CEEB38-8C31-FC58-8768-142121162BDD}"/>
              </a:ext>
            </a:extLst>
          </p:cNvPr>
          <p:cNvGrpSpPr/>
          <p:nvPr/>
        </p:nvGrpSpPr>
        <p:grpSpPr>
          <a:xfrm>
            <a:off x="447675" y="793923"/>
            <a:ext cx="1971674" cy="588318"/>
            <a:chOff x="447675" y="793923"/>
            <a:chExt cx="1971674" cy="588318"/>
          </a:xfrm>
        </p:grpSpPr>
        <p:sp>
          <p:nvSpPr>
            <p:cNvPr id="4" name="矩形: 圆角 3">
              <a:extLst>
                <a:ext uri="{FF2B5EF4-FFF2-40B4-BE49-F238E27FC236}">
                  <a16:creationId xmlns:a16="http://schemas.microsoft.com/office/drawing/2014/main" id="{B78E3FC2-077E-DBDE-F963-510093441967}"/>
                </a:ext>
              </a:extLst>
            </p:cNvPr>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E8A2C078-7605-FB4E-64F3-B354A50ED251}"/>
                </a:ext>
              </a:extLst>
            </p:cNvPr>
            <p:cNvSpPr txBox="1"/>
            <p:nvPr/>
          </p:nvSpPr>
          <p:spPr>
            <a:xfrm>
              <a:off x="501788" y="857250"/>
              <a:ext cx="1415773" cy="461665"/>
            </a:xfrm>
            <a:prstGeom prst="rect">
              <a:avLst/>
            </a:prstGeom>
            <a:noFill/>
          </p:spPr>
          <p:txBody>
            <a:bodyPr wrap="none" rtlCol="0">
              <a:spAutoFit/>
            </a:bodyPr>
            <a:lstStyle/>
            <a:p>
              <a:pPr algn="ctr"/>
              <a:r>
                <a:rPr lang="zh-CN" altLang="en-US" sz="2400" b="1">
                  <a:solidFill>
                    <a:schemeClr val="bg1"/>
                  </a:solidFill>
                </a:rPr>
                <a:t>本节概论</a:t>
              </a:r>
              <a:endParaRPr lang="zh-CN" altLang="en-US" sz="2400" b="1" dirty="0">
                <a:solidFill>
                  <a:schemeClr val="bg1"/>
                </a:solidFill>
              </a:endParaRPr>
            </a:p>
          </p:txBody>
        </p:sp>
        <p:sp>
          <p:nvSpPr>
            <p:cNvPr id="7" name="等腰三角形 6">
              <a:extLst>
                <a:ext uri="{FF2B5EF4-FFF2-40B4-BE49-F238E27FC236}">
                  <a16:creationId xmlns:a16="http://schemas.microsoft.com/office/drawing/2014/main" id="{B936235D-75CE-266A-B9B7-20F34A7EC15E}"/>
                </a:ext>
              </a:extLst>
            </p:cNvPr>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C49ABF01-D27F-06BE-CB53-C0F4E6B05E26}"/>
              </a:ext>
            </a:extLst>
          </p:cNvPr>
          <p:cNvSpPr/>
          <p:nvPr/>
        </p:nvSpPr>
        <p:spPr>
          <a:xfrm>
            <a:off x="3232539" y="413029"/>
            <a:ext cx="8048842" cy="1269467"/>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本节将对“颜色校正”滤镜组中其他常见的滤镜进行讲解，主要包括“颜色平衡”“色光”“色调”“曝光度”等滤镜。这些滤镜对于色彩的调节也是十分重要的</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8623BDEF-140E-6EFD-F815-BCEF1C201DC7}"/>
              </a:ext>
            </a:extLst>
          </p:cNvPr>
          <p:cNvSpPr txBox="1"/>
          <p:nvPr/>
        </p:nvSpPr>
        <p:spPr>
          <a:xfrm>
            <a:off x="-16329" y="3669022"/>
            <a:ext cx="2272388" cy="542264"/>
          </a:xfrm>
          <a:prstGeom prst="rect">
            <a:avLst/>
          </a:prstGeom>
          <a:noFill/>
        </p:spPr>
        <p:txBody>
          <a:bodyPr wrap="square">
            <a:spAutoFit/>
          </a:bodyPr>
          <a:lstStyle/>
          <a:p>
            <a:pPr indent="304800" algn="just">
              <a:lnSpc>
                <a:spcPct val="150000"/>
              </a:lnSpc>
            </a:pPr>
            <a:r>
              <a:rPr lang="zh-CN" altLang="zh-CN" sz="2200" b="1" kern="100" dirty="0">
                <a:effectLst/>
                <a:latin typeface="Calibri" panose="020F0502020204030204" pitchFamily="34" charset="0"/>
                <a:ea typeface="宋体" panose="02010600030101010101" pitchFamily="2" charset="-122"/>
                <a:cs typeface="Times New Roman" panose="02020603050405020304" pitchFamily="18" charset="0"/>
              </a:rPr>
              <a:t>本节知识图谱：</a:t>
            </a:r>
          </a:p>
        </p:txBody>
      </p:sp>
      <p:graphicFrame>
        <p:nvGraphicFramePr>
          <p:cNvPr id="11" name="表格 10">
            <a:extLst>
              <a:ext uri="{FF2B5EF4-FFF2-40B4-BE49-F238E27FC236}">
                <a16:creationId xmlns:a16="http://schemas.microsoft.com/office/drawing/2014/main" id="{B55F10F6-B1C3-209A-38C7-7323C8A3376F}"/>
              </a:ext>
            </a:extLst>
          </p:cNvPr>
          <p:cNvGraphicFramePr>
            <a:graphicFrameLocks noGrp="1"/>
          </p:cNvGraphicFramePr>
          <p:nvPr>
            <p:extLst>
              <p:ext uri="{D42A27DB-BD31-4B8C-83A1-F6EECF244321}">
                <p14:modId xmlns:p14="http://schemas.microsoft.com/office/powerpoint/2010/main" val="1601426783"/>
              </p:ext>
            </p:extLst>
          </p:nvPr>
        </p:nvGraphicFramePr>
        <p:xfrm>
          <a:off x="2644304" y="1860068"/>
          <a:ext cx="8441871" cy="4702435"/>
        </p:xfrm>
        <a:graphic>
          <a:graphicData uri="http://schemas.openxmlformats.org/drawingml/2006/table">
            <a:tbl>
              <a:tblPr firstRow="1" firstCol="1" bandRow="1">
                <a:tableStyleId>{5C22544A-7EE6-4342-B048-85BDC9FD1C3A}</a:tableStyleId>
              </a:tblPr>
              <a:tblGrid>
                <a:gridCol w="1629006">
                  <a:extLst>
                    <a:ext uri="{9D8B030D-6E8A-4147-A177-3AD203B41FA5}">
                      <a16:colId xmlns:a16="http://schemas.microsoft.com/office/drawing/2014/main" val="1253096746"/>
                    </a:ext>
                  </a:extLst>
                </a:gridCol>
                <a:gridCol w="2798270">
                  <a:extLst>
                    <a:ext uri="{9D8B030D-6E8A-4147-A177-3AD203B41FA5}">
                      <a16:colId xmlns:a16="http://schemas.microsoft.com/office/drawing/2014/main" val="3730513929"/>
                    </a:ext>
                  </a:extLst>
                </a:gridCol>
                <a:gridCol w="2798270">
                  <a:extLst>
                    <a:ext uri="{9D8B030D-6E8A-4147-A177-3AD203B41FA5}">
                      <a16:colId xmlns:a16="http://schemas.microsoft.com/office/drawing/2014/main" val="3750092289"/>
                    </a:ext>
                  </a:extLst>
                </a:gridCol>
                <a:gridCol w="1216325">
                  <a:extLst>
                    <a:ext uri="{9D8B030D-6E8A-4147-A177-3AD203B41FA5}">
                      <a16:colId xmlns:a16="http://schemas.microsoft.com/office/drawing/2014/main" val="588673719"/>
                    </a:ext>
                  </a:extLst>
                </a:gridCol>
              </a:tblGrid>
              <a:tr h="224823">
                <a:tc rowSpan="5">
                  <a:txBody>
                    <a:bodyPr/>
                    <a:lstStyle/>
                    <a:p>
                      <a:pPr algn="just">
                        <a:lnSpc>
                          <a:spcPct val="150000"/>
                        </a:lnSpc>
                      </a:pPr>
                      <a:r>
                        <a:rPr lang="en-US" sz="2000" kern="100" dirty="0">
                          <a:effectLst/>
                          <a:latin typeface="微软雅黑" panose="020B0503020204020204" pitchFamily="34" charset="-122"/>
                          <a:ea typeface="微软雅黑" panose="020B0503020204020204" pitchFamily="34" charset="-122"/>
                        </a:rPr>
                        <a:t> </a:t>
                      </a:r>
                      <a:endParaRPr lang="zh-CN" sz="1600" kern="100" dirty="0">
                        <a:effectLst/>
                        <a:latin typeface="微软雅黑" panose="020B0503020204020204" pitchFamily="34" charset="-122"/>
                        <a:ea typeface="微软雅黑" panose="020B0503020204020204" pitchFamily="34" charset="-122"/>
                      </a:endParaRPr>
                    </a:p>
                    <a:p>
                      <a:pPr algn="just">
                        <a:lnSpc>
                          <a:spcPct val="150000"/>
                        </a:lnSpc>
                      </a:pPr>
                      <a:r>
                        <a:rPr lang="en-US" sz="2000" kern="100" dirty="0">
                          <a:effectLst/>
                          <a:latin typeface="微软雅黑" panose="020B0503020204020204" pitchFamily="34" charset="-122"/>
                          <a:ea typeface="微软雅黑" panose="020B0503020204020204" pitchFamily="34" charset="-122"/>
                        </a:rPr>
                        <a:t> </a:t>
                      </a:r>
                      <a:endParaRPr lang="zh-CN" sz="1600" kern="100" dirty="0">
                        <a:effectLst/>
                        <a:latin typeface="微软雅黑" panose="020B0503020204020204" pitchFamily="34" charset="-122"/>
                        <a:ea typeface="微软雅黑" panose="020B0503020204020204" pitchFamily="34" charset="-122"/>
                      </a:endParaRPr>
                    </a:p>
                    <a:p>
                      <a:pPr algn="l">
                        <a:lnSpc>
                          <a:spcPct val="150000"/>
                        </a:lnSpc>
                      </a:pPr>
                      <a:r>
                        <a:rPr lang="zh-CN" sz="2400" kern="100" dirty="0">
                          <a:effectLst/>
                          <a:latin typeface="微软雅黑" panose="020B0503020204020204" pitchFamily="34" charset="-122"/>
                          <a:ea typeface="微软雅黑" panose="020B0503020204020204" pitchFamily="34" charset="-122"/>
                        </a:rPr>
                        <a:t>颜色校正滤镜</a:t>
                      </a:r>
                      <a:endParaRPr 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latin typeface="微软雅黑" panose="020B0503020204020204" pitchFamily="34" charset="-122"/>
                          <a:ea typeface="微软雅黑" panose="020B0503020204020204" pitchFamily="34" charset="-122"/>
                        </a:rPr>
                        <a:t>分类</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latin typeface="微软雅黑" panose="020B0503020204020204" pitchFamily="34" charset="-122"/>
                          <a:ea typeface="微软雅黑" panose="020B0503020204020204" pitchFamily="34" charset="-122"/>
                        </a:rPr>
                        <a:t>内容</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latin typeface="微软雅黑" panose="020B0503020204020204" pitchFamily="34" charset="-122"/>
                          <a:ea typeface="微软雅黑" panose="020B0503020204020204" pitchFamily="34" charset="-122"/>
                        </a:rPr>
                        <a:t>重要性</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3519550218"/>
                  </a:ext>
                </a:extLst>
              </a:tr>
              <a:tr h="587635">
                <a:tc vMerge="1">
                  <a:txBody>
                    <a:bodyPr/>
                    <a:lstStyle/>
                    <a:p>
                      <a:endParaRPr lang="zh-CN" altLang="en-US"/>
                    </a:p>
                  </a:txBody>
                  <a:tcPr/>
                </a:tc>
                <a:tc>
                  <a:txBody>
                    <a:bodyPr/>
                    <a:lstStyle/>
                    <a:p>
                      <a:pPr algn="just">
                        <a:lnSpc>
                          <a:spcPct val="150000"/>
                        </a:lnSpc>
                      </a:pPr>
                      <a:r>
                        <a:rPr lang="zh-CN" sz="2400" kern="100" dirty="0">
                          <a:effectLst/>
                          <a:latin typeface="微软雅黑" panose="020B0503020204020204" pitchFamily="34" charset="-122"/>
                          <a:ea typeface="微软雅黑" panose="020B0503020204020204" pitchFamily="34" charset="-122"/>
                        </a:rPr>
                        <a:t>颜色平衡</a:t>
                      </a:r>
                      <a:endParaRPr 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2000" kern="100">
                          <a:effectLst/>
                          <a:latin typeface="微软雅黑" panose="020B0503020204020204" pitchFamily="34" charset="-122"/>
                          <a:ea typeface="微软雅黑" panose="020B0503020204020204" pitchFamily="34" charset="-122"/>
                        </a:rPr>
                        <a:t>调整红绿蓝三种颜色的色彩平衡</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20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1617734969"/>
                  </a:ext>
                </a:extLst>
              </a:tr>
              <a:tr h="1245298">
                <a:tc vMerge="1">
                  <a:txBody>
                    <a:bodyPr/>
                    <a:lstStyle/>
                    <a:p>
                      <a:endParaRPr lang="zh-CN" altLang="en-US"/>
                    </a:p>
                  </a:txBody>
                  <a:tcPr/>
                </a:tc>
                <a:tc>
                  <a:txBody>
                    <a:bodyPr/>
                    <a:lstStyle/>
                    <a:p>
                      <a:pPr algn="just">
                        <a:lnSpc>
                          <a:spcPct val="150000"/>
                        </a:lnSpc>
                      </a:pPr>
                      <a:r>
                        <a:rPr lang="zh-CN" sz="2400" kern="100" dirty="0">
                          <a:effectLst/>
                          <a:latin typeface="微软雅黑" panose="020B0503020204020204" pitchFamily="34" charset="-122"/>
                          <a:ea typeface="微软雅黑" panose="020B0503020204020204" pitchFamily="34" charset="-122"/>
                        </a:rPr>
                        <a:t>色光</a:t>
                      </a:r>
                      <a:endParaRPr 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altLang="en-US" sz="2000" dirty="0"/>
                        <a:t>将选择的颜色映射到素材上及用选择素材进行替换</a:t>
                      </a:r>
                    </a:p>
                  </a:txBody>
                  <a:tcPr marL="68580" marR="68580" marT="0" marB="0"/>
                </a:tc>
                <a:tc>
                  <a:txBody>
                    <a:bodyPr/>
                    <a:lstStyle/>
                    <a:p>
                      <a:pPr algn="just">
                        <a:lnSpc>
                          <a:spcPct val="150000"/>
                        </a:lnSpc>
                      </a:pPr>
                      <a:r>
                        <a:rPr lang="zh-CN" sz="20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3169403722"/>
                  </a:ext>
                </a:extLst>
              </a:tr>
              <a:tr h="1245298">
                <a:tc vMerge="1">
                  <a:txBody>
                    <a:bodyPr/>
                    <a:lstStyle/>
                    <a:p>
                      <a:endParaRPr lang="zh-CN" altLang="en-US"/>
                    </a:p>
                  </a:txBody>
                  <a:tcPr/>
                </a:tc>
                <a:tc>
                  <a:txBody>
                    <a:bodyPr/>
                    <a:lstStyle/>
                    <a:p>
                      <a:pPr algn="just">
                        <a:lnSpc>
                          <a:spcPct val="150000"/>
                        </a:lnSpc>
                      </a:pPr>
                      <a:r>
                        <a:rPr lang="zh-CN" sz="2400" kern="100" dirty="0">
                          <a:effectLst/>
                          <a:latin typeface="微软雅黑" panose="020B0503020204020204" pitchFamily="34" charset="-122"/>
                          <a:ea typeface="微软雅黑" panose="020B0503020204020204" pitchFamily="34" charset="-122"/>
                        </a:rPr>
                        <a:t>色调</a:t>
                      </a:r>
                      <a:endParaRPr 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altLang="en-US" sz="2000" dirty="0"/>
                        <a:t>对图层着色，可以将每个像素的颜色值替换指定的颜色之间数值</a:t>
                      </a:r>
                    </a:p>
                  </a:txBody>
                  <a:tcPr marL="68580" marR="68580" marT="0" marB="0"/>
                </a:tc>
                <a:tc>
                  <a:txBody>
                    <a:bodyPr/>
                    <a:lstStyle/>
                    <a:p>
                      <a:pPr algn="just">
                        <a:lnSpc>
                          <a:spcPct val="150000"/>
                        </a:lnSpc>
                      </a:pPr>
                      <a:r>
                        <a:rPr lang="zh-CN" sz="20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713764241"/>
                  </a:ext>
                </a:extLst>
              </a:tr>
              <a:tr h="587635">
                <a:tc vMerge="1">
                  <a:txBody>
                    <a:bodyPr/>
                    <a:lstStyle/>
                    <a:p>
                      <a:endParaRPr lang="zh-CN" altLang="en-US"/>
                    </a:p>
                  </a:txBody>
                  <a:tcPr/>
                </a:tc>
                <a:tc>
                  <a:txBody>
                    <a:bodyPr/>
                    <a:lstStyle/>
                    <a:p>
                      <a:pPr algn="just">
                        <a:lnSpc>
                          <a:spcPct val="150000"/>
                        </a:lnSpc>
                      </a:pPr>
                      <a:r>
                        <a:rPr lang="zh-CN" sz="2400" kern="100" dirty="0">
                          <a:effectLst/>
                          <a:latin typeface="微软雅黑" panose="020B0503020204020204" pitchFamily="34" charset="-122"/>
                          <a:ea typeface="微软雅黑" panose="020B0503020204020204" pitchFamily="34" charset="-122"/>
                        </a:rPr>
                        <a:t>曝光度</a:t>
                      </a:r>
                      <a:endParaRPr 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altLang="en-US" sz="2000" dirty="0"/>
                        <a:t>对素材进行色调调整</a:t>
                      </a:r>
                    </a:p>
                  </a:txBody>
                  <a:tcPr marL="68580" marR="68580" marT="0" marB="0"/>
                </a:tc>
                <a:tc>
                  <a:txBody>
                    <a:bodyPr/>
                    <a:lstStyle/>
                    <a:p>
                      <a:pPr algn="just">
                        <a:lnSpc>
                          <a:spcPct val="150000"/>
                        </a:lnSpc>
                      </a:pPr>
                      <a:r>
                        <a:rPr lang="zh-CN" sz="2000" kern="100" dirty="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346121433"/>
                  </a:ext>
                </a:extLst>
              </a:tr>
            </a:tbl>
          </a:graphicData>
        </a:graphic>
      </p:graphicFrame>
    </p:spTree>
    <p:custDataLst>
      <p:tags r:id="rId1"/>
    </p:custDataLst>
    <p:extLst>
      <p:ext uri="{BB962C8B-B14F-4D97-AF65-F5344CB8AC3E}">
        <p14:creationId xmlns:p14="http://schemas.microsoft.com/office/powerpoint/2010/main" val="37132366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4157010" y="3013502"/>
            <a:ext cx="3877986" cy="830997"/>
          </a:xfrm>
          <a:prstGeom prst="rect">
            <a:avLst/>
          </a:prstGeom>
          <a:noFill/>
        </p:spPr>
        <p:txBody>
          <a:bodyPr wrap="none" rtlCol="0">
            <a:spAutoFit/>
          </a:bodyPr>
          <a:lstStyle/>
          <a:p>
            <a:pPr algn="ctr"/>
            <a:r>
              <a:rPr lang="zh-CN" altLang="en-US" sz="4800" b="1" dirty="0">
                <a:solidFill>
                  <a:schemeClr val="bg1"/>
                </a:solidFill>
              </a:rPr>
              <a:t>色彩基础知识</a:t>
            </a: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85BE1013-CCA2-77F4-DC4E-83015EB3506C}"/>
              </a:ext>
            </a:extLst>
          </p:cNvPr>
          <p:cNvGrpSpPr/>
          <p:nvPr/>
        </p:nvGrpSpPr>
        <p:grpSpPr>
          <a:xfrm>
            <a:off x="-34394" y="1031367"/>
            <a:ext cx="2262471" cy="918222"/>
            <a:chOff x="-46734" y="1448853"/>
            <a:chExt cx="2262471" cy="918222"/>
          </a:xfrm>
        </p:grpSpPr>
        <p:sp>
          <p:nvSpPr>
            <p:cNvPr id="12" name="矩形: 圆角 11">
              <a:extLst>
                <a:ext uri="{FF2B5EF4-FFF2-40B4-BE49-F238E27FC236}">
                  <a16:creationId xmlns:a16="http://schemas.microsoft.com/office/drawing/2014/main" id="{FF2F74F4-C977-1A31-3AD1-E28A025833A3}"/>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296D6CA-06D1-562F-A1EF-0AF585232F6B}"/>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课堂案例</a:t>
              </a:r>
              <a:r>
                <a:rPr lang="en-US" altLang="zh-CN" sz="2400" b="1" dirty="0">
                  <a:solidFill>
                    <a:schemeClr val="bg1"/>
                  </a:solidFill>
                </a:rPr>
                <a:t>——</a:t>
              </a:r>
              <a:r>
                <a:rPr lang="zh-CN" altLang="en-US" sz="2400" b="1" dirty="0">
                  <a:solidFill>
                    <a:schemeClr val="bg1"/>
                  </a:solidFill>
                </a:rPr>
                <a:t>复古场景</a:t>
              </a:r>
            </a:p>
          </p:txBody>
        </p:sp>
      </p:grpSp>
      <p:sp>
        <p:nvSpPr>
          <p:cNvPr id="21" name="等腰三角形 20">
            <a:extLst>
              <a:ext uri="{FF2B5EF4-FFF2-40B4-BE49-F238E27FC236}">
                <a16:creationId xmlns:a16="http://schemas.microsoft.com/office/drawing/2014/main" id="{153C9998-C669-7DFC-2CB1-60F9E595FFF1}"/>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8F1E631E-E7C7-729B-DC92-C3D278AF3647}"/>
              </a:ext>
            </a:extLst>
          </p:cNvPr>
          <p:cNvSpPr/>
          <p:nvPr/>
        </p:nvSpPr>
        <p:spPr>
          <a:xfrm>
            <a:off x="2607982" y="421655"/>
            <a:ext cx="9279218" cy="2288885"/>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素材位置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课堂案例——复古场景</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实例位置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&gt;CH09&gt;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课堂案例——复古场景</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6070" algn="l">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案例描述</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在本案例中我们将还原经常看到老旧影片的效果，通过运用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AE</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软件的色彩修正技术，调整画面色彩，营造出一种怀旧复古的风格。</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本案例制作前后的对比效果如图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a:extLst>
              <a:ext uri="{FF2B5EF4-FFF2-40B4-BE49-F238E27FC236}">
                <a16:creationId xmlns:a16="http://schemas.microsoft.com/office/drawing/2014/main" id="{8A54DC68-B071-6980-98F0-4046C20EDDA4}"/>
              </a:ext>
            </a:extLst>
          </p:cNvPr>
          <p:cNvSpPr txBox="1"/>
          <p:nvPr/>
        </p:nvSpPr>
        <p:spPr>
          <a:xfrm>
            <a:off x="2607982" y="2772670"/>
            <a:ext cx="6115050" cy="460382"/>
          </a:xfrm>
          <a:prstGeom prst="rect">
            <a:avLst/>
          </a:prstGeom>
          <a:noFill/>
        </p:spPr>
        <p:txBody>
          <a:bodyPr wrap="square">
            <a:spAutoFit/>
          </a:bodyPr>
          <a:lstStyle/>
          <a:p>
            <a:pPr indent="306070" algn="l">
              <a:lnSpc>
                <a:spcPct val="150000"/>
              </a:lnSpc>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难易指数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42B5CE60-3359-5C3F-62AC-BC3F69503EF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rot="5400000">
            <a:off x="3340564" y="3741939"/>
            <a:ext cx="3572306" cy="2678793"/>
          </a:xfrm>
          <a:prstGeom prst="rect">
            <a:avLst/>
          </a:prstGeom>
          <a:noFill/>
          <a:ln>
            <a:noFill/>
          </a:ln>
        </p:spPr>
      </p:pic>
      <p:pic>
        <p:nvPicPr>
          <p:cNvPr id="26" name="图片 25">
            <a:extLst>
              <a:ext uri="{FF2B5EF4-FFF2-40B4-BE49-F238E27FC236}">
                <a16:creationId xmlns:a16="http://schemas.microsoft.com/office/drawing/2014/main" id="{AA0905E4-0F39-7BB0-0E6F-5A26AEFF6EF4}"/>
              </a:ext>
            </a:extLst>
          </p:cNvPr>
          <p:cNvPicPr>
            <a:picLocks noChangeAspect="1"/>
          </p:cNvPicPr>
          <p:nvPr/>
        </p:nvPicPr>
        <p:blipFill>
          <a:blip r:embed="rId4"/>
          <a:stretch>
            <a:fillRect/>
          </a:stretch>
        </p:blipFill>
        <p:spPr>
          <a:xfrm>
            <a:off x="6603547" y="3295182"/>
            <a:ext cx="2645830" cy="3572307"/>
          </a:xfrm>
          <a:prstGeom prst="rect">
            <a:avLst/>
          </a:prstGeom>
        </p:spPr>
      </p:pic>
      <p:sp>
        <p:nvSpPr>
          <p:cNvPr id="28" name="文本框 27">
            <a:extLst>
              <a:ext uri="{FF2B5EF4-FFF2-40B4-BE49-F238E27FC236}">
                <a16:creationId xmlns:a16="http://schemas.microsoft.com/office/drawing/2014/main" id="{2BB07664-0747-6AE1-C437-8729779EBBD9}"/>
              </a:ext>
            </a:extLst>
          </p:cNvPr>
          <p:cNvSpPr txBox="1"/>
          <p:nvPr/>
        </p:nvSpPr>
        <p:spPr>
          <a:xfrm>
            <a:off x="6603547" y="6488663"/>
            <a:ext cx="611505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2341392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F33CFBD-FD23-FF5F-3402-F6CA1EA0B597}"/>
              </a:ext>
            </a:extLst>
          </p:cNvPr>
          <p:cNvGrpSpPr/>
          <p:nvPr/>
        </p:nvGrpSpPr>
        <p:grpSpPr>
          <a:xfrm>
            <a:off x="-34394" y="1031367"/>
            <a:ext cx="2262471" cy="918222"/>
            <a:chOff x="-46734" y="1448853"/>
            <a:chExt cx="2262471" cy="918222"/>
          </a:xfrm>
        </p:grpSpPr>
        <p:sp>
          <p:nvSpPr>
            <p:cNvPr id="5" name="矩形: 圆角 4">
              <a:extLst>
                <a:ext uri="{FF2B5EF4-FFF2-40B4-BE49-F238E27FC236}">
                  <a16:creationId xmlns:a16="http://schemas.microsoft.com/office/drawing/2014/main" id="{02C274EA-FA7F-08A1-E4CA-6BE32F7A48AB}"/>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29B58618-90EE-B4CE-5241-5A1E5DF8362D}"/>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课堂案例</a:t>
              </a:r>
              <a:r>
                <a:rPr lang="en-US" altLang="zh-CN" sz="2400" b="1" dirty="0">
                  <a:solidFill>
                    <a:schemeClr val="bg1"/>
                  </a:solidFill>
                </a:rPr>
                <a:t>——</a:t>
              </a:r>
              <a:r>
                <a:rPr lang="zh-CN" altLang="en-US" sz="2400" b="1" dirty="0">
                  <a:solidFill>
                    <a:schemeClr val="bg1"/>
                  </a:solidFill>
                </a:rPr>
                <a:t>复古场景</a:t>
              </a:r>
            </a:p>
          </p:txBody>
        </p:sp>
      </p:grpSp>
      <p:sp>
        <p:nvSpPr>
          <p:cNvPr id="22" name="等腰三角形 21">
            <a:extLst>
              <a:ext uri="{FF2B5EF4-FFF2-40B4-BE49-F238E27FC236}">
                <a16:creationId xmlns:a16="http://schemas.microsoft.com/office/drawing/2014/main" id="{FD947824-0816-A5AE-0DE9-EC78309DF70E}"/>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446A0DA0-A24C-6F51-FC2F-F4FBB246A745}"/>
              </a:ext>
            </a:extLst>
          </p:cNvPr>
          <p:cNvSpPr/>
          <p:nvPr/>
        </p:nvSpPr>
        <p:spPr>
          <a:xfrm>
            <a:off x="2607982" y="914657"/>
            <a:ext cx="8968975" cy="1763229"/>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nSpc>
                <a:spcPct val="150000"/>
              </a:lnSpc>
            </a:pP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：打开学习资源包中的“实例文件</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&gt;CH09&gt;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a:t>
            </a:r>
            <a:r>
              <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复古场景</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”文件，然后加载“街景”合成，如图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9-44</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a:extLst>
              <a:ext uri="{FF2B5EF4-FFF2-40B4-BE49-F238E27FC236}">
                <a16:creationId xmlns:a16="http://schemas.microsoft.com/office/drawing/2014/main" id="{BB1CA9B0-6438-8567-D18F-90D968E4BCCE}"/>
              </a:ext>
            </a:extLst>
          </p:cNvPr>
          <p:cNvSpPr txBox="1"/>
          <p:nvPr/>
        </p:nvSpPr>
        <p:spPr>
          <a:xfrm>
            <a:off x="2805137" y="242806"/>
            <a:ext cx="1930149" cy="671851"/>
          </a:xfrm>
          <a:prstGeom prst="rect">
            <a:avLst/>
          </a:prstGeom>
          <a:noFill/>
        </p:spPr>
        <p:txBody>
          <a:bodyPr wrap="square">
            <a:spAutoFit/>
          </a:bodyPr>
          <a:lstStyle/>
          <a:p>
            <a:pPr algn="just">
              <a:lnSpc>
                <a:spcPct val="150000"/>
              </a:lnSpc>
            </a:pPr>
            <a:r>
              <a:rPr lang="zh-CN" altLang="en-US" sz="2800" b="1" kern="100" dirty="0">
                <a:solidFill>
                  <a:srgbClr val="324A7A"/>
                </a:solidFill>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43C30643-3686-A8AD-FA3F-C2C9E8349DDC}"/>
              </a:ext>
            </a:extLst>
          </p:cNvPr>
          <p:cNvPicPr>
            <a:picLocks noChangeAspect="1"/>
          </p:cNvPicPr>
          <p:nvPr/>
        </p:nvPicPr>
        <p:blipFill>
          <a:blip r:embed="rId3"/>
          <a:stretch>
            <a:fillRect/>
          </a:stretch>
        </p:blipFill>
        <p:spPr>
          <a:xfrm>
            <a:off x="2707166" y="2925082"/>
            <a:ext cx="4624363" cy="3505607"/>
          </a:xfrm>
          <a:prstGeom prst="rect">
            <a:avLst/>
          </a:prstGeom>
        </p:spPr>
      </p:pic>
      <p:sp>
        <p:nvSpPr>
          <p:cNvPr id="27" name="文本框 26">
            <a:extLst>
              <a:ext uri="{FF2B5EF4-FFF2-40B4-BE49-F238E27FC236}">
                <a16:creationId xmlns:a16="http://schemas.microsoft.com/office/drawing/2014/main" id="{33E8A06E-37D2-96F0-A2CF-74E4B7A51DF4}"/>
              </a:ext>
            </a:extLst>
          </p:cNvPr>
          <p:cNvSpPr txBox="1"/>
          <p:nvPr/>
        </p:nvSpPr>
        <p:spPr>
          <a:xfrm>
            <a:off x="4608740" y="5943343"/>
            <a:ext cx="611505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916591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3F42D7E-F42E-3AC1-FBC4-415B0B06EAF7}"/>
              </a:ext>
            </a:extLst>
          </p:cNvPr>
          <p:cNvGrpSpPr/>
          <p:nvPr/>
        </p:nvGrpSpPr>
        <p:grpSpPr>
          <a:xfrm>
            <a:off x="-34394" y="1031367"/>
            <a:ext cx="2262471" cy="918222"/>
            <a:chOff x="-46734" y="1448853"/>
            <a:chExt cx="2262471" cy="918222"/>
          </a:xfrm>
        </p:grpSpPr>
        <p:sp>
          <p:nvSpPr>
            <p:cNvPr id="6" name="矩形: 圆角 5">
              <a:extLst>
                <a:ext uri="{FF2B5EF4-FFF2-40B4-BE49-F238E27FC236}">
                  <a16:creationId xmlns:a16="http://schemas.microsoft.com/office/drawing/2014/main" id="{353B50B1-2B9D-5DE6-67B0-4123410E0EFA}"/>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9905D0EA-1471-579C-1791-E1F2DB0BC1A0}"/>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课堂案例</a:t>
              </a:r>
              <a:r>
                <a:rPr lang="en-US" altLang="zh-CN" sz="2400" b="1" dirty="0">
                  <a:solidFill>
                    <a:schemeClr val="bg1"/>
                  </a:solidFill>
                </a:rPr>
                <a:t>——</a:t>
              </a:r>
              <a:r>
                <a:rPr lang="zh-CN" altLang="en-US" sz="2400" b="1" dirty="0">
                  <a:solidFill>
                    <a:schemeClr val="bg1"/>
                  </a:solidFill>
                </a:rPr>
                <a:t>复古场景</a:t>
              </a:r>
            </a:p>
          </p:txBody>
        </p:sp>
      </p:grpSp>
      <p:sp>
        <p:nvSpPr>
          <p:cNvPr id="9" name="等腰三角形 8">
            <a:extLst>
              <a:ext uri="{FF2B5EF4-FFF2-40B4-BE49-F238E27FC236}">
                <a16:creationId xmlns:a16="http://schemas.microsoft.com/office/drawing/2014/main" id="{1130CFBD-7EAC-1AC9-F793-6F6E298C249F}"/>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614D8539-4E6C-DA7B-A141-2130C939B0C2}"/>
              </a:ext>
            </a:extLst>
          </p:cNvPr>
          <p:cNvSpPr/>
          <p:nvPr/>
        </p:nvSpPr>
        <p:spPr>
          <a:xfrm>
            <a:off x="2607982" y="914657"/>
            <a:ext cx="8968975" cy="1763229"/>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：选择“街景”图层，在图层上创建一个调整图层，命名为“亮度”，选择“亮度”图层，执行“效果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颜色校正</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曲线”菜单命令，将</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RGB</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曲线调整为如下形状， 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文本框 19">
            <a:extLst>
              <a:ext uri="{FF2B5EF4-FFF2-40B4-BE49-F238E27FC236}">
                <a16:creationId xmlns:a16="http://schemas.microsoft.com/office/drawing/2014/main" id="{ABAB02AE-0E22-9776-983E-81CCFF614FD8}"/>
              </a:ext>
            </a:extLst>
          </p:cNvPr>
          <p:cNvSpPr txBox="1"/>
          <p:nvPr/>
        </p:nvSpPr>
        <p:spPr>
          <a:xfrm>
            <a:off x="2805137" y="242806"/>
            <a:ext cx="1930149" cy="671851"/>
          </a:xfrm>
          <a:prstGeom prst="rect">
            <a:avLst/>
          </a:prstGeom>
          <a:noFill/>
        </p:spPr>
        <p:txBody>
          <a:bodyPr wrap="square">
            <a:spAutoFit/>
          </a:bodyPr>
          <a:lstStyle/>
          <a:p>
            <a:pPr algn="just">
              <a:lnSpc>
                <a:spcPct val="150000"/>
              </a:lnSpc>
            </a:pPr>
            <a:r>
              <a:rPr lang="zh-CN" altLang="en-US" sz="2800" b="1" kern="100" dirty="0">
                <a:solidFill>
                  <a:srgbClr val="324A7A"/>
                </a:solidFill>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a:extLst>
              <a:ext uri="{FF2B5EF4-FFF2-40B4-BE49-F238E27FC236}">
                <a16:creationId xmlns:a16="http://schemas.microsoft.com/office/drawing/2014/main" id="{9C89C50F-2833-9C87-201B-A3BC8BA7528F}"/>
              </a:ext>
            </a:extLst>
          </p:cNvPr>
          <p:cNvPicPr>
            <a:picLocks noChangeAspect="1"/>
          </p:cNvPicPr>
          <p:nvPr/>
        </p:nvPicPr>
        <p:blipFill>
          <a:blip r:embed="rId3"/>
          <a:stretch>
            <a:fillRect/>
          </a:stretch>
        </p:blipFill>
        <p:spPr>
          <a:xfrm>
            <a:off x="2841170" y="4237856"/>
            <a:ext cx="4564380" cy="2162946"/>
          </a:xfrm>
          <a:prstGeom prst="rect">
            <a:avLst/>
          </a:prstGeom>
        </p:spPr>
      </p:pic>
      <p:pic>
        <p:nvPicPr>
          <p:cNvPr id="22" name="图片 21">
            <a:extLst>
              <a:ext uri="{FF2B5EF4-FFF2-40B4-BE49-F238E27FC236}">
                <a16:creationId xmlns:a16="http://schemas.microsoft.com/office/drawing/2014/main" id="{A25AA421-049F-DF8D-5A00-EFA0B95DA263}"/>
              </a:ext>
            </a:extLst>
          </p:cNvPr>
          <p:cNvPicPr>
            <a:picLocks noChangeAspect="1"/>
          </p:cNvPicPr>
          <p:nvPr/>
        </p:nvPicPr>
        <p:blipFill>
          <a:blip r:embed="rId4"/>
          <a:stretch>
            <a:fillRect/>
          </a:stretch>
        </p:blipFill>
        <p:spPr>
          <a:xfrm>
            <a:off x="7405547" y="2743201"/>
            <a:ext cx="3208020" cy="3652367"/>
          </a:xfrm>
          <a:prstGeom prst="rect">
            <a:avLst/>
          </a:prstGeom>
        </p:spPr>
      </p:pic>
      <p:sp>
        <p:nvSpPr>
          <p:cNvPr id="24" name="文本框 23">
            <a:extLst>
              <a:ext uri="{FF2B5EF4-FFF2-40B4-BE49-F238E27FC236}">
                <a16:creationId xmlns:a16="http://schemas.microsoft.com/office/drawing/2014/main" id="{438CCD67-7BA9-5F2E-2FB0-4EEEF02752D3}"/>
              </a:ext>
            </a:extLst>
          </p:cNvPr>
          <p:cNvSpPr txBox="1"/>
          <p:nvPr/>
        </p:nvSpPr>
        <p:spPr>
          <a:xfrm>
            <a:off x="4034944" y="6381289"/>
            <a:ext cx="611505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71400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6B1349D-644F-7213-6AB5-3B2A11366B57}"/>
              </a:ext>
            </a:extLst>
          </p:cNvPr>
          <p:cNvGrpSpPr/>
          <p:nvPr/>
        </p:nvGrpSpPr>
        <p:grpSpPr>
          <a:xfrm>
            <a:off x="-34394" y="1031367"/>
            <a:ext cx="2262471" cy="918222"/>
            <a:chOff x="-46734" y="1448853"/>
            <a:chExt cx="2262471" cy="918222"/>
          </a:xfrm>
        </p:grpSpPr>
        <p:sp>
          <p:nvSpPr>
            <p:cNvPr id="6" name="矩形: 圆角 5">
              <a:extLst>
                <a:ext uri="{FF2B5EF4-FFF2-40B4-BE49-F238E27FC236}">
                  <a16:creationId xmlns:a16="http://schemas.microsoft.com/office/drawing/2014/main" id="{F0F482E2-F815-C738-05D8-1DAA6CC9FE30}"/>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B442B0F-37ED-5DA6-6B8C-BDB0D277F959}"/>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课堂案例</a:t>
              </a:r>
              <a:r>
                <a:rPr lang="en-US" altLang="zh-CN" sz="2400" b="1" dirty="0">
                  <a:solidFill>
                    <a:schemeClr val="bg1"/>
                  </a:solidFill>
                </a:rPr>
                <a:t>——</a:t>
              </a:r>
              <a:r>
                <a:rPr lang="zh-CN" altLang="en-US" sz="2400" b="1" dirty="0">
                  <a:solidFill>
                    <a:schemeClr val="bg1"/>
                  </a:solidFill>
                </a:rPr>
                <a:t>复古场景</a:t>
              </a:r>
            </a:p>
          </p:txBody>
        </p:sp>
      </p:grpSp>
      <p:sp>
        <p:nvSpPr>
          <p:cNvPr id="20" name="等腰三角形 19">
            <a:extLst>
              <a:ext uri="{FF2B5EF4-FFF2-40B4-BE49-F238E27FC236}">
                <a16:creationId xmlns:a16="http://schemas.microsoft.com/office/drawing/2014/main" id="{A6C07519-2A3A-678D-F4EE-7500197674ED}"/>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45CC992F-9695-F6E5-0DEB-8371FE23CF85}"/>
              </a:ext>
            </a:extLst>
          </p:cNvPr>
          <p:cNvSpPr/>
          <p:nvPr/>
        </p:nvSpPr>
        <p:spPr>
          <a:xfrm>
            <a:off x="2607983" y="960739"/>
            <a:ext cx="8468780" cy="707773"/>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：将通道选择为“红色”，将红色曲线调整为如图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所示形态。</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文本框 21">
            <a:extLst>
              <a:ext uri="{FF2B5EF4-FFF2-40B4-BE49-F238E27FC236}">
                <a16:creationId xmlns:a16="http://schemas.microsoft.com/office/drawing/2014/main" id="{DA774498-2802-1D6F-898E-B081FA43250C}"/>
              </a:ext>
            </a:extLst>
          </p:cNvPr>
          <p:cNvSpPr txBox="1"/>
          <p:nvPr/>
        </p:nvSpPr>
        <p:spPr>
          <a:xfrm>
            <a:off x="2805137" y="242806"/>
            <a:ext cx="1930149" cy="671851"/>
          </a:xfrm>
          <a:prstGeom prst="rect">
            <a:avLst/>
          </a:prstGeom>
          <a:noFill/>
        </p:spPr>
        <p:txBody>
          <a:bodyPr wrap="square">
            <a:spAutoFit/>
          </a:bodyPr>
          <a:lstStyle/>
          <a:p>
            <a:pPr algn="just">
              <a:lnSpc>
                <a:spcPct val="150000"/>
              </a:lnSpc>
            </a:pPr>
            <a:r>
              <a:rPr lang="zh-CN" altLang="en-US" sz="2800" b="1" kern="100" dirty="0">
                <a:solidFill>
                  <a:srgbClr val="324A7A"/>
                </a:solidFill>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id="{5E4463D6-D341-AFF4-C74F-C3913F9411E7}"/>
              </a:ext>
            </a:extLst>
          </p:cNvPr>
          <p:cNvPicPr>
            <a:picLocks noChangeAspect="1"/>
          </p:cNvPicPr>
          <p:nvPr/>
        </p:nvPicPr>
        <p:blipFill>
          <a:blip r:embed="rId3"/>
          <a:stretch>
            <a:fillRect/>
          </a:stretch>
        </p:blipFill>
        <p:spPr>
          <a:xfrm>
            <a:off x="2622623" y="1949588"/>
            <a:ext cx="2684163" cy="3177527"/>
          </a:xfrm>
          <a:prstGeom prst="rect">
            <a:avLst/>
          </a:prstGeom>
        </p:spPr>
      </p:pic>
      <p:sp>
        <p:nvSpPr>
          <p:cNvPr id="25" name="文本框 24">
            <a:extLst>
              <a:ext uri="{FF2B5EF4-FFF2-40B4-BE49-F238E27FC236}">
                <a16:creationId xmlns:a16="http://schemas.microsoft.com/office/drawing/2014/main" id="{561E95D8-EF7B-893C-0F0B-9680F85D36C6}"/>
              </a:ext>
            </a:extLst>
          </p:cNvPr>
          <p:cNvSpPr txBox="1"/>
          <p:nvPr/>
        </p:nvSpPr>
        <p:spPr>
          <a:xfrm>
            <a:off x="907179" y="5110810"/>
            <a:ext cx="611505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8" name="矩形: 圆角 27">
            <a:extLst>
              <a:ext uri="{FF2B5EF4-FFF2-40B4-BE49-F238E27FC236}">
                <a16:creationId xmlns:a16="http://schemas.microsoft.com/office/drawing/2014/main" id="{B02D1188-DD4F-42F1-DBFD-597E8649A9A1}"/>
              </a:ext>
            </a:extLst>
          </p:cNvPr>
          <p:cNvSpPr/>
          <p:nvPr/>
        </p:nvSpPr>
        <p:spPr>
          <a:xfrm>
            <a:off x="6096000" y="2145536"/>
            <a:ext cx="4780289" cy="102407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：将通道选择为“蓝色”，将蓝色曲线调整为如图</a:t>
            </a:r>
            <a:r>
              <a:rPr lang="en-US" altLang="zh-CN" sz="18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9-47</a:t>
            </a:r>
            <a:r>
              <a:rPr lang="zh-CN" altLang="zh-CN" sz="18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所示形状。</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9" name="图片 28">
            <a:extLst>
              <a:ext uri="{FF2B5EF4-FFF2-40B4-BE49-F238E27FC236}">
                <a16:creationId xmlns:a16="http://schemas.microsoft.com/office/drawing/2014/main" id="{509AABEE-6D91-BC69-9E9A-81298FC25774}"/>
              </a:ext>
            </a:extLst>
          </p:cNvPr>
          <p:cNvPicPr>
            <a:picLocks noChangeAspect="1"/>
          </p:cNvPicPr>
          <p:nvPr/>
        </p:nvPicPr>
        <p:blipFill>
          <a:blip r:embed="rId4"/>
          <a:stretch>
            <a:fillRect/>
          </a:stretch>
        </p:blipFill>
        <p:spPr>
          <a:xfrm>
            <a:off x="6096000" y="3301855"/>
            <a:ext cx="2476500" cy="2980303"/>
          </a:xfrm>
          <a:prstGeom prst="rect">
            <a:avLst/>
          </a:prstGeom>
        </p:spPr>
      </p:pic>
      <p:pic>
        <p:nvPicPr>
          <p:cNvPr id="30" name="图片 29">
            <a:extLst>
              <a:ext uri="{FF2B5EF4-FFF2-40B4-BE49-F238E27FC236}">
                <a16:creationId xmlns:a16="http://schemas.microsoft.com/office/drawing/2014/main" id="{7127242A-D4F9-E2D8-EEB6-2A8F5051E56F}"/>
              </a:ext>
            </a:extLst>
          </p:cNvPr>
          <p:cNvPicPr>
            <a:picLocks noChangeAspect="1"/>
          </p:cNvPicPr>
          <p:nvPr/>
        </p:nvPicPr>
        <p:blipFill>
          <a:blip r:embed="rId5"/>
          <a:stretch>
            <a:fillRect/>
          </a:stretch>
        </p:blipFill>
        <p:spPr>
          <a:xfrm>
            <a:off x="8656964" y="3301854"/>
            <a:ext cx="2262311" cy="2980303"/>
          </a:xfrm>
          <a:prstGeom prst="rect">
            <a:avLst/>
          </a:prstGeom>
        </p:spPr>
      </p:pic>
      <p:sp>
        <p:nvSpPr>
          <p:cNvPr id="32" name="文本框 31">
            <a:extLst>
              <a:ext uri="{FF2B5EF4-FFF2-40B4-BE49-F238E27FC236}">
                <a16:creationId xmlns:a16="http://schemas.microsoft.com/office/drawing/2014/main" id="{E65365D7-92BB-270C-F3FA-3C8FA12B08F2}"/>
              </a:ext>
            </a:extLst>
          </p:cNvPr>
          <p:cNvSpPr txBox="1"/>
          <p:nvPr/>
        </p:nvSpPr>
        <p:spPr>
          <a:xfrm>
            <a:off x="5514975" y="6184206"/>
            <a:ext cx="611505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4238742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56120D95-11AC-EA1D-C27E-5D192A0A926B}"/>
              </a:ext>
            </a:extLst>
          </p:cNvPr>
          <p:cNvGrpSpPr/>
          <p:nvPr/>
        </p:nvGrpSpPr>
        <p:grpSpPr>
          <a:xfrm>
            <a:off x="-34394" y="1031367"/>
            <a:ext cx="2262471" cy="918222"/>
            <a:chOff x="-46734" y="1448853"/>
            <a:chExt cx="2262471" cy="918222"/>
          </a:xfrm>
        </p:grpSpPr>
        <p:sp>
          <p:nvSpPr>
            <p:cNvPr id="12" name="矩形: 圆角 11">
              <a:extLst>
                <a:ext uri="{FF2B5EF4-FFF2-40B4-BE49-F238E27FC236}">
                  <a16:creationId xmlns:a16="http://schemas.microsoft.com/office/drawing/2014/main" id="{8C66320D-853E-0DCC-297F-E25F2C667429}"/>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55DB9D27-D53A-73A1-FC1D-0D0E610BB52A}"/>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课堂案例</a:t>
              </a:r>
              <a:r>
                <a:rPr lang="en-US" altLang="zh-CN" sz="2400" b="1" dirty="0">
                  <a:solidFill>
                    <a:schemeClr val="bg1"/>
                  </a:solidFill>
                </a:rPr>
                <a:t>——</a:t>
              </a:r>
              <a:r>
                <a:rPr lang="zh-CN" altLang="en-US" sz="2400" b="1" dirty="0">
                  <a:solidFill>
                    <a:schemeClr val="bg1"/>
                  </a:solidFill>
                </a:rPr>
                <a:t>复古场景</a:t>
              </a:r>
            </a:p>
          </p:txBody>
        </p:sp>
      </p:grpSp>
      <p:sp>
        <p:nvSpPr>
          <p:cNvPr id="21" name="等腰三角形 20">
            <a:extLst>
              <a:ext uri="{FF2B5EF4-FFF2-40B4-BE49-F238E27FC236}">
                <a16:creationId xmlns:a16="http://schemas.microsoft.com/office/drawing/2014/main" id="{E776F84B-283E-786D-26BA-F4B4DA10FBFE}"/>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434D7340-7D7E-76E8-5671-284FEC4D010D}"/>
              </a:ext>
            </a:extLst>
          </p:cNvPr>
          <p:cNvSpPr/>
          <p:nvPr/>
        </p:nvSpPr>
        <p:spPr>
          <a:xfrm>
            <a:off x="2523205" y="1031368"/>
            <a:ext cx="8612882" cy="176081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：选择“亮度”图层，执行“效果</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颜色校正</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色相</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饱和度”，将主饱和度调整为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-70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9-48</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所示。观察画面原来较为浓郁跳跃的色调变得沉稳，但墙体一侧的霓虹灯颜色依然比较突出。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文本框 22">
            <a:extLst>
              <a:ext uri="{FF2B5EF4-FFF2-40B4-BE49-F238E27FC236}">
                <a16:creationId xmlns:a16="http://schemas.microsoft.com/office/drawing/2014/main" id="{64CFE61B-B4DB-023A-FAD9-C883D5B77430}"/>
              </a:ext>
            </a:extLst>
          </p:cNvPr>
          <p:cNvSpPr txBox="1"/>
          <p:nvPr/>
        </p:nvSpPr>
        <p:spPr>
          <a:xfrm>
            <a:off x="2805137" y="242806"/>
            <a:ext cx="1930149" cy="671851"/>
          </a:xfrm>
          <a:prstGeom prst="rect">
            <a:avLst/>
          </a:prstGeom>
          <a:noFill/>
        </p:spPr>
        <p:txBody>
          <a:bodyPr wrap="square">
            <a:spAutoFit/>
          </a:bodyPr>
          <a:lstStyle/>
          <a:p>
            <a:pPr algn="just">
              <a:lnSpc>
                <a:spcPct val="150000"/>
              </a:lnSpc>
            </a:pPr>
            <a:r>
              <a:rPr lang="zh-CN" altLang="en-US" sz="2800" b="1" kern="100" dirty="0">
                <a:solidFill>
                  <a:srgbClr val="324A7A"/>
                </a:solidFill>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AFE29203-54E9-1FED-58AB-C92DE92B9864}"/>
              </a:ext>
            </a:extLst>
          </p:cNvPr>
          <p:cNvPicPr>
            <a:picLocks noChangeAspect="1"/>
          </p:cNvPicPr>
          <p:nvPr/>
        </p:nvPicPr>
        <p:blipFill>
          <a:blip r:embed="rId3"/>
          <a:stretch>
            <a:fillRect/>
          </a:stretch>
        </p:blipFill>
        <p:spPr>
          <a:xfrm>
            <a:off x="3058886" y="2859910"/>
            <a:ext cx="2902460" cy="3878054"/>
          </a:xfrm>
          <a:prstGeom prst="rect">
            <a:avLst/>
          </a:prstGeom>
        </p:spPr>
      </p:pic>
      <p:sp>
        <p:nvSpPr>
          <p:cNvPr id="28" name="文本框 27">
            <a:extLst>
              <a:ext uri="{FF2B5EF4-FFF2-40B4-BE49-F238E27FC236}">
                <a16:creationId xmlns:a16="http://schemas.microsoft.com/office/drawing/2014/main" id="{1F0A1326-E181-AC2A-C41F-9CDEA7A18F92}"/>
              </a:ext>
            </a:extLst>
          </p:cNvPr>
          <p:cNvSpPr txBox="1"/>
          <p:nvPr/>
        </p:nvSpPr>
        <p:spPr>
          <a:xfrm>
            <a:off x="3433083" y="6277582"/>
            <a:ext cx="611505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5699685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857870A0-B5FB-879A-6CE8-A55EE97AAC24}"/>
              </a:ext>
            </a:extLst>
          </p:cNvPr>
          <p:cNvGrpSpPr/>
          <p:nvPr/>
        </p:nvGrpSpPr>
        <p:grpSpPr>
          <a:xfrm>
            <a:off x="-34394" y="1031367"/>
            <a:ext cx="2262471" cy="918222"/>
            <a:chOff x="-46734" y="1448853"/>
            <a:chExt cx="2262471" cy="918222"/>
          </a:xfrm>
        </p:grpSpPr>
        <p:sp>
          <p:nvSpPr>
            <p:cNvPr id="12" name="矩形: 圆角 11">
              <a:extLst>
                <a:ext uri="{FF2B5EF4-FFF2-40B4-BE49-F238E27FC236}">
                  <a16:creationId xmlns:a16="http://schemas.microsoft.com/office/drawing/2014/main" id="{8A2ECEFD-F921-F03C-CF3C-FEB9FBEC4F7F}"/>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513B1BC6-03C6-8BC3-0187-4C888AFAFC8B}"/>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课堂案例</a:t>
              </a:r>
              <a:r>
                <a:rPr lang="en-US" altLang="zh-CN" sz="2400" b="1" dirty="0">
                  <a:solidFill>
                    <a:schemeClr val="bg1"/>
                  </a:solidFill>
                </a:rPr>
                <a:t>——</a:t>
              </a:r>
              <a:r>
                <a:rPr lang="zh-CN" altLang="en-US" sz="2400" b="1" dirty="0">
                  <a:solidFill>
                    <a:schemeClr val="bg1"/>
                  </a:solidFill>
                </a:rPr>
                <a:t>复古场景</a:t>
              </a:r>
            </a:p>
          </p:txBody>
        </p:sp>
      </p:grpSp>
      <p:sp>
        <p:nvSpPr>
          <p:cNvPr id="21" name="等腰三角形 20">
            <a:extLst>
              <a:ext uri="{FF2B5EF4-FFF2-40B4-BE49-F238E27FC236}">
                <a16:creationId xmlns:a16="http://schemas.microsoft.com/office/drawing/2014/main" id="{54B0BC80-1710-A6DD-391D-BFC422E7AEBD}"/>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BFC3635B-DB14-1C0E-71D6-FB116E2EAFF5}"/>
              </a:ext>
            </a:extLst>
          </p:cNvPr>
          <p:cNvSpPr/>
          <p:nvPr/>
        </p:nvSpPr>
        <p:spPr>
          <a:xfrm>
            <a:off x="2523205" y="1031368"/>
            <a:ext cx="8612882" cy="176081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：继续调整“亮度”图层中的“效果控件”参数，将“色相</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饱和度”通道控制选择为“洋红”，将其饱和度调整为“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”，亮度调整为“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-37</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”，降低场景中霓虹灯光的颜色饱和度，最终效果如</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9-49</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3" name="文本框 22">
            <a:extLst>
              <a:ext uri="{FF2B5EF4-FFF2-40B4-BE49-F238E27FC236}">
                <a16:creationId xmlns:a16="http://schemas.microsoft.com/office/drawing/2014/main" id="{5A316026-ACCB-F2FB-6D8A-23C5965FE5F2}"/>
              </a:ext>
            </a:extLst>
          </p:cNvPr>
          <p:cNvSpPr txBox="1"/>
          <p:nvPr/>
        </p:nvSpPr>
        <p:spPr>
          <a:xfrm>
            <a:off x="2805137" y="242806"/>
            <a:ext cx="1930149" cy="671851"/>
          </a:xfrm>
          <a:prstGeom prst="rect">
            <a:avLst/>
          </a:prstGeom>
          <a:noFill/>
        </p:spPr>
        <p:txBody>
          <a:bodyPr wrap="square">
            <a:spAutoFit/>
          </a:bodyPr>
          <a:lstStyle/>
          <a:p>
            <a:pPr algn="just">
              <a:lnSpc>
                <a:spcPct val="150000"/>
              </a:lnSpc>
            </a:pPr>
            <a:r>
              <a:rPr lang="zh-CN" altLang="en-US" sz="2800" b="1" kern="100" dirty="0">
                <a:solidFill>
                  <a:srgbClr val="324A7A"/>
                </a:solidFill>
                <a:highlight>
                  <a:srgbClr val="FFFFFF"/>
                </a:highlight>
                <a:latin typeface="Arial" panose="020B0604020202020204" pitchFamily="34" charset="0"/>
                <a:ea typeface="宋体" panose="02010600030101010101" pitchFamily="2" charset="-122"/>
                <a:cs typeface="Arial" panose="020B0604020202020204" pitchFamily="34" charset="0"/>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4" name="图片 23">
            <a:extLst>
              <a:ext uri="{FF2B5EF4-FFF2-40B4-BE49-F238E27FC236}">
                <a16:creationId xmlns:a16="http://schemas.microsoft.com/office/drawing/2014/main" id="{4598E9FA-444D-0E8D-15E9-977B3452E5E4}"/>
              </a:ext>
            </a:extLst>
          </p:cNvPr>
          <p:cNvPicPr>
            <a:picLocks noChangeAspect="1"/>
          </p:cNvPicPr>
          <p:nvPr/>
        </p:nvPicPr>
        <p:blipFill>
          <a:blip r:embed="rId3"/>
          <a:stretch>
            <a:fillRect/>
          </a:stretch>
        </p:blipFill>
        <p:spPr>
          <a:xfrm>
            <a:off x="3034361" y="3631800"/>
            <a:ext cx="3434507" cy="2836437"/>
          </a:xfrm>
          <a:prstGeom prst="rect">
            <a:avLst/>
          </a:prstGeom>
        </p:spPr>
      </p:pic>
      <p:pic>
        <p:nvPicPr>
          <p:cNvPr id="25" name="图片 24">
            <a:extLst>
              <a:ext uri="{FF2B5EF4-FFF2-40B4-BE49-F238E27FC236}">
                <a16:creationId xmlns:a16="http://schemas.microsoft.com/office/drawing/2014/main" id="{2F039D0E-7482-A10E-C71E-6282D19E1DAB}"/>
              </a:ext>
            </a:extLst>
          </p:cNvPr>
          <p:cNvPicPr>
            <a:picLocks noChangeAspect="1"/>
          </p:cNvPicPr>
          <p:nvPr/>
        </p:nvPicPr>
        <p:blipFill>
          <a:blip r:embed="rId4"/>
          <a:stretch>
            <a:fillRect/>
          </a:stretch>
        </p:blipFill>
        <p:spPr>
          <a:xfrm>
            <a:off x="6612141" y="2792185"/>
            <a:ext cx="2721399" cy="3676051"/>
          </a:xfrm>
          <a:prstGeom prst="rect">
            <a:avLst/>
          </a:prstGeom>
        </p:spPr>
      </p:pic>
      <p:sp>
        <p:nvSpPr>
          <p:cNvPr id="27" name="文本框 26">
            <a:extLst>
              <a:ext uri="{FF2B5EF4-FFF2-40B4-BE49-F238E27FC236}">
                <a16:creationId xmlns:a16="http://schemas.microsoft.com/office/drawing/2014/main" id="{68982216-C82C-1D63-D780-1D486D44F6EC}"/>
              </a:ext>
            </a:extLst>
          </p:cNvPr>
          <p:cNvSpPr txBox="1"/>
          <p:nvPr/>
        </p:nvSpPr>
        <p:spPr>
          <a:xfrm>
            <a:off x="3411343" y="6349165"/>
            <a:ext cx="611505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9-49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9742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7CB2642C-FFC2-59C6-848B-69328D10EF56}"/>
              </a:ext>
            </a:extLst>
          </p:cNvPr>
          <p:cNvGrpSpPr/>
          <p:nvPr/>
        </p:nvGrpSpPr>
        <p:grpSpPr>
          <a:xfrm>
            <a:off x="47254" y="1080354"/>
            <a:ext cx="2180823" cy="918222"/>
            <a:chOff x="34914" y="1497840"/>
            <a:chExt cx="2180823" cy="918222"/>
          </a:xfrm>
        </p:grpSpPr>
        <p:sp>
          <p:nvSpPr>
            <p:cNvPr id="21" name="矩形: 圆角 20">
              <a:extLst>
                <a:ext uri="{FF2B5EF4-FFF2-40B4-BE49-F238E27FC236}">
                  <a16:creationId xmlns:a16="http://schemas.microsoft.com/office/drawing/2014/main" id="{AB49369D-5BDB-E236-92A1-5C92ACBB0FF2}"/>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7D286C5B-9BC0-70C8-95D5-20CAC1850394}"/>
                </a:ext>
              </a:extLst>
            </p:cNvPr>
            <p:cNvSpPr txBox="1"/>
            <p:nvPr/>
          </p:nvSpPr>
          <p:spPr>
            <a:xfrm>
              <a:off x="34914" y="1581802"/>
              <a:ext cx="2064281" cy="830997"/>
            </a:xfrm>
            <a:prstGeom prst="rect">
              <a:avLst/>
            </a:prstGeom>
            <a:noFill/>
          </p:spPr>
          <p:txBody>
            <a:bodyPr wrap="square" rtlCol="0">
              <a:spAutoFit/>
            </a:bodyPr>
            <a:lstStyle/>
            <a:p>
              <a:pPr algn="ctr"/>
              <a:r>
                <a:rPr lang="zh-CN" altLang="en-US" sz="2400" b="1" dirty="0">
                  <a:solidFill>
                    <a:schemeClr val="bg1"/>
                  </a:solidFill>
                </a:rPr>
                <a:t>“颜色平衡”滤镜</a:t>
              </a:r>
            </a:p>
          </p:txBody>
        </p:sp>
      </p:grpSp>
      <p:sp>
        <p:nvSpPr>
          <p:cNvPr id="23" name="等腰三角形 22">
            <a:extLst>
              <a:ext uri="{FF2B5EF4-FFF2-40B4-BE49-F238E27FC236}">
                <a16:creationId xmlns:a16="http://schemas.microsoft.com/office/drawing/2014/main" id="{C5B6586B-2297-D689-022C-C862678F0FE0}"/>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204480CC-65AD-5669-CEEE-A9998DC9C529}"/>
              </a:ext>
            </a:extLst>
          </p:cNvPr>
          <p:cNvSpPr/>
          <p:nvPr/>
        </p:nvSpPr>
        <p:spPr>
          <a:xfrm>
            <a:off x="2523205" y="1031368"/>
            <a:ext cx="8612882" cy="176081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“颜色平衡”滤镜</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独立调整红绿蓝三种颜色的色彩平衡。具体来说是</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依靠控制红、绿、蓝</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三种颜色</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在高光，阴影和中间调之间的比重来控制图像的色彩，非常适用于精细调整图像的高光阴影和中间色调，如图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9-50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图片 24" descr="93306afec96964016c901d2a9b5e6f2">
            <a:extLst>
              <a:ext uri="{FF2B5EF4-FFF2-40B4-BE49-F238E27FC236}">
                <a16:creationId xmlns:a16="http://schemas.microsoft.com/office/drawing/2014/main" id="{5BBDDD92-49D0-CDA3-7429-91DAEF7612C6}"/>
              </a:ext>
            </a:extLst>
          </p:cNvPr>
          <p:cNvPicPr>
            <a:picLocks noChangeAspect="1"/>
          </p:cNvPicPr>
          <p:nvPr/>
        </p:nvPicPr>
        <p:blipFill>
          <a:blip r:embed="rId4"/>
          <a:stretch>
            <a:fillRect/>
          </a:stretch>
        </p:blipFill>
        <p:spPr>
          <a:xfrm rot="5400000">
            <a:off x="2796525" y="3366832"/>
            <a:ext cx="3615674" cy="2711133"/>
          </a:xfrm>
          <a:prstGeom prst="rect">
            <a:avLst/>
          </a:prstGeom>
        </p:spPr>
      </p:pic>
      <p:pic>
        <p:nvPicPr>
          <p:cNvPr id="26" name="图片 25">
            <a:extLst>
              <a:ext uri="{FF2B5EF4-FFF2-40B4-BE49-F238E27FC236}">
                <a16:creationId xmlns:a16="http://schemas.microsoft.com/office/drawing/2014/main" id="{BA28A929-76FE-DAE1-3978-5479F2B9CBB4}"/>
              </a:ext>
            </a:extLst>
          </p:cNvPr>
          <p:cNvPicPr>
            <a:picLocks noChangeAspect="1"/>
          </p:cNvPicPr>
          <p:nvPr/>
        </p:nvPicPr>
        <p:blipFill>
          <a:blip r:embed="rId5"/>
          <a:stretch>
            <a:fillRect/>
          </a:stretch>
        </p:blipFill>
        <p:spPr>
          <a:xfrm>
            <a:off x="6095999" y="2914561"/>
            <a:ext cx="2711133" cy="3610297"/>
          </a:xfrm>
          <a:prstGeom prst="rect">
            <a:avLst/>
          </a:prstGeom>
          <a:noFill/>
          <a:ln>
            <a:noFill/>
          </a:ln>
        </p:spPr>
      </p:pic>
      <p:sp>
        <p:nvSpPr>
          <p:cNvPr id="28" name="文本框 27">
            <a:extLst>
              <a:ext uri="{FF2B5EF4-FFF2-40B4-BE49-F238E27FC236}">
                <a16:creationId xmlns:a16="http://schemas.microsoft.com/office/drawing/2014/main" id="{97534931-0D0E-A237-C74F-C14E27A65A5F}"/>
              </a:ext>
            </a:extLst>
          </p:cNvPr>
          <p:cNvSpPr txBox="1"/>
          <p:nvPr/>
        </p:nvSpPr>
        <p:spPr>
          <a:xfrm>
            <a:off x="6095999" y="6064476"/>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9-50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631729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95FF57C4-C20A-9270-CC3E-8ECD28699F8B}"/>
              </a:ext>
            </a:extLst>
          </p:cNvPr>
          <p:cNvGrpSpPr/>
          <p:nvPr/>
        </p:nvGrpSpPr>
        <p:grpSpPr>
          <a:xfrm>
            <a:off x="47254" y="1080354"/>
            <a:ext cx="2180823" cy="918222"/>
            <a:chOff x="34914" y="1497840"/>
            <a:chExt cx="2180823" cy="918222"/>
          </a:xfrm>
        </p:grpSpPr>
        <p:sp>
          <p:nvSpPr>
            <p:cNvPr id="12" name="矩形: 圆角 11">
              <a:extLst>
                <a:ext uri="{FF2B5EF4-FFF2-40B4-BE49-F238E27FC236}">
                  <a16:creationId xmlns:a16="http://schemas.microsoft.com/office/drawing/2014/main" id="{BAE040FB-06F4-F387-57A3-13F7E08CE341}"/>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CC8353FA-1794-4A3F-E5BC-7BF037EEAE26}"/>
                </a:ext>
              </a:extLst>
            </p:cNvPr>
            <p:cNvSpPr txBox="1"/>
            <p:nvPr/>
          </p:nvSpPr>
          <p:spPr>
            <a:xfrm>
              <a:off x="34914" y="1581802"/>
              <a:ext cx="2064281" cy="830997"/>
            </a:xfrm>
            <a:prstGeom prst="rect">
              <a:avLst/>
            </a:prstGeom>
            <a:noFill/>
          </p:spPr>
          <p:txBody>
            <a:bodyPr wrap="square" rtlCol="0">
              <a:spAutoFit/>
            </a:bodyPr>
            <a:lstStyle/>
            <a:p>
              <a:pPr algn="ctr"/>
              <a:r>
                <a:rPr lang="zh-CN" altLang="en-US" sz="2400" b="1" dirty="0">
                  <a:solidFill>
                    <a:schemeClr val="bg1"/>
                  </a:solidFill>
                </a:rPr>
                <a:t>“颜色平衡”滤镜</a:t>
              </a:r>
            </a:p>
          </p:txBody>
        </p:sp>
      </p:grpSp>
      <p:sp>
        <p:nvSpPr>
          <p:cNvPr id="21" name="等腰三角形 20">
            <a:extLst>
              <a:ext uri="{FF2B5EF4-FFF2-40B4-BE49-F238E27FC236}">
                <a16:creationId xmlns:a16="http://schemas.microsoft.com/office/drawing/2014/main" id="{C036C4D0-6C0B-713E-B57B-6C1999FA1B7A}"/>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3F9830D4-4C81-B4A1-A970-E40576626AFE}"/>
              </a:ext>
            </a:extLst>
          </p:cNvPr>
          <p:cNvSpPr/>
          <p:nvPr/>
        </p:nvSpPr>
        <p:spPr>
          <a:xfrm>
            <a:off x="2523205" y="1031368"/>
            <a:ext cx="8612882" cy="176081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颜色校正</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颜色平衡”菜单命令，在“效果控件面板中展开“颜色平衡”滤镜的参数，如图</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9-51</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3" name="图片 22">
            <a:extLst>
              <a:ext uri="{FF2B5EF4-FFF2-40B4-BE49-F238E27FC236}">
                <a16:creationId xmlns:a16="http://schemas.microsoft.com/office/drawing/2014/main" id="{157B0D7A-60D3-F0D8-E790-5E39CDCAA9E8}"/>
              </a:ext>
            </a:extLst>
          </p:cNvPr>
          <p:cNvPicPr>
            <a:picLocks noChangeAspect="1"/>
          </p:cNvPicPr>
          <p:nvPr/>
        </p:nvPicPr>
        <p:blipFill>
          <a:blip r:embed="rId4"/>
          <a:stretch>
            <a:fillRect/>
          </a:stretch>
        </p:blipFill>
        <p:spPr>
          <a:xfrm>
            <a:off x="3146650" y="2984970"/>
            <a:ext cx="5213579" cy="3679071"/>
          </a:xfrm>
          <a:prstGeom prst="rect">
            <a:avLst/>
          </a:prstGeom>
          <a:noFill/>
          <a:ln>
            <a:noFill/>
          </a:ln>
        </p:spPr>
      </p:pic>
      <p:sp>
        <p:nvSpPr>
          <p:cNvPr id="25" name="文本框 24">
            <a:extLst>
              <a:ext uri="{FF2B5EF4-FFF2-40B4-BE49-F238E27FC236}">
                <a16:creationId xmlns:a16="http://schemas.microsoft.com/office/drawing/2014/main" id="{FEBA622C-BBD4-ADB8-3AD8-73201361425D}"/>
              </a:ext>
            </a:extLst>
          </p:cNvPr>
          <p:cNvSpPr txBox="1"/>
          <p:nvPr/>
        </p:nvSpPr>
        <p:spPr>
          <a:xfrm>
            <a:off x="5753439" y="6203659"/>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9-51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740246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BDAAEE3-6902-AE84-4632-000373CE3D2C}"/>
              </a:ext>
            </a:extLst>
          </p:cNvPr>
          <p:cNvGrpSpPr/>
          <p:nvPr/>
        </p:nvGrpSpPr>
        <p:grpSpPr>
          <a:xfrm>
            <a:off x="47254" y="1080354"/>
            <a:ext cx="2180823" cy="918222"/>
            <a:chOff x="34914" y="1497840"/>
            <a:chExt cx="2180823" cy="918222"/>
          </a:xfrm>
        </p:grpSpPr>
        <p:sp>
          <p:nvSpPr>
            <p:cNvPr id="11" name="矩形: 圆角 10">
              <a:extLst>
                <a:ext uri="{FF2B5EF4-FFF2-40B4-BE49-F238E27FC236}">
                  <a16:creationId xmlns:a16="http://schemas.microsoft.com/office/drawing/2014/main" id="{E23C3BE7-B2E6-F7CF-4E18-EC0176329FA1}"/>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9FE8A2F-B3B4-6124-491D-7584214359F2}"/>
                </a:ext>
              </a:extLst>
            </p:cNvPr>
            <p:cNvSpPr txBox="1"/>
            <p:nvPr/>
          </p:nvSpPr>
          <p:spPr>
            <a:xfrm>
              <a:off x="34914" y="1581802"/>
              <a:ext cx="2064281" cy="830997"/>
            </a:xfrm>
            <a:prstGeom prst="rect">
              <a:avLst/>
            </a:prstGeom>
            <a:noFill/>
          </p:spPr>
          <p:txBody>
            <a:bodyPr wrap="square" rtlCol="0">
              <a:spAutoFit/>
            </a:bodyPr>
            <a:lstStyle/>
            <a:p>
              <a:pPr algn="ctr"/>
              <a:r>
                <a:rPr lang="zh-CN" altLang="en-US" sz="2400" b="1" dirty="0">
                  <a:solidFill>
                    <a:schemeClr val="bg1"/>
                  </a:solidFill>
                </a:rPr>
                <a:t>“颜色平衡”滤镜</a:t>
              </a:r>
            </a:p>
          </p:txBody>
        </p:sp>
      </p:grpSp>
      <p:sp>
        <p:nvSpPr>
          <p:cNvPr id="20" name="等腰三角形 19">
            <a:extLst>
              <a:ext uri="{FF2B5EF4-FFF2-40B4-BE49-F238E27FC236}">
                <a16:creationId xmlns:a16="http://schemas.microsoft.com/office/drawing/2014/main" id="{5B9E89AA-C1E2-495D-62D1-C5AF805224C1}"/>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8FAB8E46-8048-0B6A-F41E-DBCEB9DE4996}"/>
              </a:ext>
            </a:extLst>
          </p:cNvPr>
          <p:cNvSpPr/>
          <p:nvPr/>
        </p:nvSpPr>
        <p:spPr>
          <a:xfrm>
            <a:off x="2653829" y="933393"/>
            <a:ext cx="6081951" cy="4961219"/>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·阴影红色</a:t>
            </a:r>
            <a:r>
              <a:rPr lang="en-US"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绿色</a:t>
            </a:r>
            <a:r>
              <a:rPr lang="en-US"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蓝色平衡</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：在暗部通道中调整颜色的范围。</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·中间调红色</a:t>
            </a:r>
            <a:r>
              <a:rPr lang="en-US"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绿色</a:t>
            </a:r>
            <a:r>
              <a:rPr lang="en-US"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蓝色平衡：</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在中间调通道中调整颜色的范围。</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·高光红色</a:t>
            </a:r>
            <a:r>
              <a:rPr lang="en-US"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绿色</a:t>
            </a:r>
            <a:r>
              <a:rPr lang="en-US"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蓝色平衡</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：在高光通道中调整颜色的范围。</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·保持发光度：</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保留图像颜色的平均亮度。</a:t>
            </a:r>
            <a:endParaRPr lang="zh-CN" altLang="zh-CN" sz="3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a:extLst>
              <a:ext uri="{FF2B5EF4-FFF2-40B4-BE49-F238E27FC236}">
                <a16:creationId xmlns:a16="http://schemas.microsoft.com/office/drawing/2014/main" id="{A90DF986-8307-5BAC-B4B9-CB75423488C4}"/>
              </a:ext>
            </a:extLst>
          </p:cNvPr>
          <p:cNvSpPr txBox="1"/>
          <p:nvPr/>
        </p:nvSpPr>
        <p:spPr>
          <a:xfrm>
            <a:off x="2805137" y="242806"/>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37611395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2C084D-C8EC-39DF-A964-6926B629B4F3}"/>
              </a:ext>
            </a:extLst>
          </p:cNvPr>
          <p:cNvGrpSpPr/>
          <p:nvPr/>
        </p:nvGrpSpPr>
        <p:grpSpPr>
          <a:xfrm>
            <a:off x="-1733" y="1080354"/>
            <a:ext cx="2229810" cy="918222"/>
            <a:chOff x="-14073" y="1497840"/>
            <a:chExt cx="2229810" cy="918222"/>
          </a:xfrm>
        </p:grpSpPr>
        <p:sp>
          <p:nvSpPr>
            <p:cNvPr id="11" name="矩形: 圆角 10">
              <a:extLst>
                <a:ext uri="{FF2B5EF4-FFF2-40B4-BE49-F238E27FC236}">
                  <a16:creationId xmlns:a16="http://schemas.microsoft.com/office/drawing/2014/main" id="{E4D2C310-3E51-487D-1557-3D538DD86E85}"/>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00EA3C8-DC65-1DEB-6AB3-D76C5289F917}"/>
                </a:ext>
              </a:extLst>
            </p:cNvPr>
            <p:cNvSpPr txBox="1"/>
            <p:nvPr/>
          </p:nvSpPr>
          <p:spPr>
            <a:xfrm>
              <a:off x="-14073" y="1712434"/>
              <a:ext cx="2064281" cy="461665"/>
            </a:xfrm>
            <a:prstGeom prst="rect">
              <a:avLst/>
            </a:prstGeom>
            <a:noFill/>
          </p:spPr>
          <p:txBody>
            <a:bodyPr wrap="square" rtlCol="0">
              <a:spAutoFit/>
            </a:bodyPr>
            <a:lstStyle/>
            <a:p>
              <a:pPr algn="ctr"/>
              <a:r>
                <a:rPr lang="zh-CN" altLang="en-US" sz="2400" b="1" dirty="0">
                  <a:solidFill>
                    <a:schemeClr val="bg1"/>
                  </a:solidFill>
                </a:rPr>
                <a:t>“色光”滤镜</a:t>
              </a:r>
            </a:p>
          </p:txBody>
        </p:sp>
      </p:grpSp>
      <p:sp>
        <p:nvSpPr>
          <p:cNvPr id="20" name="等腰三角形 19">
            <a:extLst>
              <a:ext uri="{FF2B5EF4-FFF2-40B4-BE49-F238E27FC236}">
                <a16:creationId xmlns:a16="http://schemas.microsoft.com/office/drawing/2014/main" id="{6E4058D7-CC6F-9EC6-A47A-9D41DBCD2DDE}"/>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50E10031-86ED-0A0A-1E69-DEF547315914}"/>
              </a:ext>
            </a:extLst>
          </p:cNvPr>
          <p:cNvSpPr/>
          <p:nvPr/>
        </p:nvSpPr>
        <p:spPr>
          <a:xfrm>
            <a:off x="2512862" y="190402"/>
            <a:ext cx="9441936" cy="313242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“色光”是一种功能强大的效果滤镜，简单来说它可以将选择的颜色映射到素材上，还可以选择素材进行替换，甚至可以用黑白映射来抠像。</a:t>
            </a:r>
          </a:p>
          <a:p>
            <a:pPr indent="304800"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具体来说可以先将指定颜色属性转换为灰度，然后将灰度值重映射到一次或多次循环的指定输出调色板。一次循环的输出调色板将显示在“输出循环”轮上。黑色像素会映射到此轮上面的颜色；浅灰色会逐渐映射到围绕此轮顺时针旋转的连续颜色。</a:t>
            </a:r>
          </a:p>
          <a:p>
            <a:pPr indent="304800"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执行“效果</a:t>
            </a:r>
            <a:r>
              <a:rPr lang="en-US" altLang="zh-CN" dirty="0">
                <a:solidFill>
                  <a:schemeClr val="tx1"/>
                </a:solidFill>
                <a:latin typeface="微软雅黑" panose="020B0503020204020204" pitchFamily="34" charset="-122"/>
                <a:ea typeface="微软雅黑" panose="020B0503020204020204" pitchFamily="34" charset="-122"/>
              </a:rPr>
              <a:t>&gt;</a:t>
            </a:r>
            <a:r>
              <a:rPr lang="zh-CN" altLang="zh-CN" dirty="0">
                <a:solidFill>
                  <a:schemeClr val="tx1"/>
                </a:solidFill>
                <a:latin typeface="微软雅黑" panose="020B0503020204020204" pitchFamily="34" charset="-122"/>
                <a:ea typeface="微软雅黑" panose="020B0503020204020204" pitchFamily="34" charset="-122"/>
              </a:rPr>
              <a:t>颜色校正</a:t>
            </a:r>
            <a:r>
              <a:rPr lang="en-US" altLang="zh-CN" dirty="0">
                <a:solidFill>
                  <a:schemeClr val="tx1"/>
                </a:solidFill>
                <a:latin typeface="微软雅黑" panose="020B0503020204020204" pitchFamily="34" charset="-122"/>
                <a:ea typeface="微软雅黑" panose="020B0503020204020204" pitchFamily="34" charset="-122"/>
              </a:rPr>
              <a:t>&gt;</a:t>
            </a:r>
            <a:r>
              <a:rPr lang="zh-CN" altLang="zh-CN" dirty="0">
                <a:solidFill>
                  <a:schemeClr val="tx1"/>
                </a:solidFill>
                <a:latin typeface="微软雅黑" panose="020B0503020204020204" pitchFamily="34" charset="-122"/>
                <a:ea typeface="微软雅黑" panose="020B0503020204020204" pitchFamily="34" charset="-122"/>
              </a:rPr>
              <a:t>色光”菜单命令，在“效果控件”面板中展开“色光”滤镜的参数，如图</a:t>
            </a:r>
            <a:r>
              <a:rPr lang="en-US" altLang="zh-CN" dirty="0">
                <a:solidFill>
                  <a:schemeClr val="tx1"/>
                </a:solidFill>
                <a:latin typeface="微软雅黑" panose="020B0503020204020204" pitchFamily="34" charset="-122"/>
                <a:ea typeface="微软雅黑" panose="020B0503020204020204" pitchFamily="34" charset="-122"/>
              </a:rPr>
              <a:t>9-52</a:t>
            </a:r>
            <a:r>
              <a:rPr lang="zh-CN" altLang="zh-CN" dirty="0">
                <a:solidFill>
                  <a:schemeClr val="tx1"/>
                </a:solidFill>
                <a:latin typeface="微软雅黑" panose="020B0503020204020204" pitchFamily="34" charset="-122"/>
                <a:ea typeface="微软雅黑" panose="020B0503020204020204" pitchFamily="34" charset="-122"/>
              </a:rPr>
              <a:t>所示。</a:t>
            </a:r>
          </a:p>
        </p:txBody>
      </p:sp>
      <p:pic>
        <p:nvPicPr>
          <p:cNvPr id="22" name="图片 21">
            <a:extLst>
              <a:ext uri="{FF2B5EF4-FFF2-40B4-BE49-F238E27FC236}">
                <a16:creationId xmlns:a16="http://schemas.microsoft.com/office/drawing/2014/main" id="{4B390577-CC60-B0B8-0464-AD3331391CA5}"/>
              </a:ext>
            </a:extLst>
          </p:cNvPr>
          <p:cNvPicPr>
            <a:picLocks noChangeAspect="1"/>
          </p:cNvPicPr>
          <p:nvPr/>
        </p:nvPicPr>
        <p:blipFill>
          <a:blip r:embed="rId4"/>
          <a:stretch>
            <a:fillRect/>
          </a:stretch>
        </p:blipFill>
        <p:spPr>
          <a:xfrm>
            <a:off x="3290527" y="4997765"/>
            <a:ext cx="3319100" cy="1811248"/>
          </a:xfrm>
          <a:prstGeom prst="rect">
            <a:avLst/>
          </a:prstGeom>
          <a:noFill/>
          <a:ln>
            <a:noFill/>
          </a:ln>
        </p:spPr>
      </p:pic>
      <p:pic>
        <p:nvPicPr>
          <p:cNvPr id="23" name="图片 22">
            <a:extLst>
              <a:ext uri="{FF2B5EF4-FFF2-40B4-BE49-F238E27FC236}">
                <a16:creationId xmlns:a16="http://schemas.microsoft.com/office/drawing/2014/main" id="{9ABAF7FB-D533-56F3-54AE-D97853646553}"/>
              </a:ext>
            </a:extLst>
          </p:cNvPr>
          <p:cNvPicPr>
            <a:picLocks noChangeAspect="1"/>
          </p:cNvPicPr>
          <p:nvPr/>
        </p:nvPicPr>
        <p:blipFill>
          <a:blip r:embed="rId5"/>
          <a:stretch>
            <a:fillRect/>
          </a:stretch>
        </p:blipFill>
        <p:spPr>
          <a:xfrm>
            <a:off x="6680784" y="3380013"/>
            <a:ext cx="2672177" cy="3429000"/>
          </a:xfrm>
          <a:prstGeom prst="rect">
            <a:avLst/>
          </a:prstGeom>
          <a:noFill/>
          <a:ln>
            <a:noFill/>
          </a:ln>
        </p:spPr>
      </p:pic>
      <p:sp>
        <p:nvSpPr>
          <p:cNvPr id="25" name="文本框 24">
            <a:extLst>
              <a:ext uri="{FF2B5EF4-FFF2-40B4-BE49-F238E27FC236}">
                <a16:creationId xmlns:a16="http://schemas.microsoft.com/office/drawing/2014/main" id="{DC0E0275-6907-002E-8901-268368AA19D8}"/>
              </a:ext>
            </a:extLst>
          </p:cNvPr>
          <p:cNvSpPr txBox="1"/>
          <p:nvPr/>
        </p:nvSpPr>
        <p:spPr>
          <a:xfrm>
            <a:off x="6609627" y="6348631"/>
            <a:ext cx="6131378"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9-52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577170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19990" y="516337"/>
            <a:ext cx="8075128" cy="5070021"/>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在视觉艺术作品的制作中，不同的色彩会给带来不同的心理感受，也会形成各种独特的氛围和意境。在拍摄过程中由于受到自然环境、拍摄设备及摄像水平等因素的影响，拍摄的画面与真实效果及艺术表现效果之间有一定的差异，这就需要对画面进行色彩校正，最大限度地还原色彩的本来面目。此外，导演有时候会根据影片的情节、</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氛围</a:t>
            </a:r>
            <a:r>
              <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或意境提出色彩上的要求，因此设计师需要根据要求对画面色彩进行处理。</a:t>
            </a:r>
          </a:p>
          <a:p>
            <a:pPr indent="304800" algn="just">
              <a:lnSpc>
                <a:spcPct val="150000"/>
              </a:lnSpc>
            </a:pPr>
            <a:r>
              <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色彩的调整会</a:t>
            </a:r>
            <a:r>
              <a:rPr lang="zh-CN" altLang="zh-CN" sz="1800" kern="100" dirty="0">
                <a:solidFill>
                  <a:schemeClr val="tx1"/>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引发</a:t>
            </a:r>
            <a:r>
              <a:rPr lang="zh-CN" altLang="zh-CN" sz="1800" kern="100" dirty="0">
                <a:solidFill>
                  <a:schemeClr val="tx1"/>
                </a:solidFill>
                <a:effectLst/>
                <a:highlight>
                  <a:srgbClr val="FFFFFF"/>
                </a:highlight>
                <a:latin typeface="Calibri" panose="020F0502020204030204" pitchFamily="34" charset="0"/>
                <a:ea typeface="Arial" panose="020B0604020202020204" pitchFamily="34" charset="0"/>
                <a:cs typeface="Times New Roman" panose="02020603050405020304" pitchFamily="18" charset="0"/>
              </a:rPr>
              <a:t>情绪</a:t>
            </a:r>
            <a:r>
              <a:rPr lang="zh-CN" altLang="zh-CN" sz="1800" kern="100" dirty="0">
                <a:solidFill>
                  <a:schemeClr val="tx1"/>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的变化</a:t>
            </a:r>
            <a:r>
              <a:rPr lang="zh-CN" altLang="zh-CN" sz="1800" kern="100" dirty="0">
                <a:solidFill>
                  <a:schemeClr val="tx1"/>
                </a:solidFill>
                <a:effectLst/>
                <a:highlight>
                  <a:srgbClr val="FFFFFF"/>
                </a:highlight>
                <a:latin typeface="Calibri" panose="020F0502020204030204" pitchFamily="34" charset="0"/>
                <a:ea typeface="Arial" panose="020B0604020202020204" pitchFamily="34" charset="0"/>
                <a:cs typeface="Times New Roman" panose="02020603050405020304" pitchFamily="18" charset="0"/>
              </a:rPr>
              <a:t>，</a:t>
            </a:r>
            <a:r>
              <a:rPr lang="zh-CN" altLang="zh-CN" sz="1800" kern="100" dirty="0">
                <a:solidFill>
                  <a:schemeClr val="tx1"/>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也可以</a:t>
            </a:r>
            <a:r>
              <a:rPr lang="zh-CN" altLang="zh-CN" sz="1800" kern="100" dirty="0">
                <a:solidFill>
                  <a:schemeClr val="tx1"/>
                </a:solidFill>
                <a:effectLst/>
                <a:highlight>
                  <a:srgbClr val="FFFFFF"/>
                </a:highlight>
                <a:latin typeface="Calibri" panose="020F0502020204030204" pitchFamily="34" charset="0"/>
                <a:ea typeface="Arial" panose="020B0604020202020204" pitchFamily="34" charset="0"/>
                <a:cs typeface="Times New Roman" panose="02020603050405020304" pitchFamily="18" charset="0"/>
              </a:rPr>
              <a:t>改变节目或者影片的风格</a:t>
            </a:r>
            <a:r>
              <a:rPr lang="zh-CN" altLang="zh-CN" sz="1800" kern="100" dirty="0">
                <a:solidFill>
                  <a:schemeClr val="tx1"/>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a:t>
            </a:r>
            <a:r>
              <a:rPr lang="zh-CN" altLang="zh-CN" sz="1800" kern="100" dirty="0">
                <a:solidFill>
                  <a:schemeClr val="tx1"/>
                </a:solidFill>
                <a:effectLst/>
                <a:highlight>
                  <a:srgbClr val="FFFFFF"/>
                </a:highlight>
                <a:latin typeface="Calibri" panose="020F0502020204030204" pitchFamily="34" charset="0"/>
                <a:ea typeface="Arial" panose="020B0604020202020204" pitchFamily="34" charset="0"/>
                <a:cs typeface="Times New Roman" panose="02020603050405020304" pitchFamily="18" charset="0"/>
              </a:rPr>
              <a:t>冷色调的画面给观众带来冰冷、冷静的感官刺激。调色与内容对比，暖色调与残酷现实画面的对比，增加视觉的冲击力。调色会在无形间影响观众的观赏情绪，</a:t>
            </a:r>
            <a:r>
              <a:rPr lang="zh-CN" altLang="zh-CN" sz="1800" kern="100" dirty="0">
                <a:solidFill>
                  <a:schemeClr val="tx1"/>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对影片整体或者局部进行色彩的调整也可以间接完成对观众的心理性引导，同时也可以</a:t>
            </a:r>
            <a:r>
              <a:rPr lang="zh-CN" altLang="zh-CN" sz="1800" kern="100" dirty="0">
                <a:solidFill>
                  <a:schemeClr val="tx1"/>
                </a:solidFill>
                <a:effectLst/>
                <a:highlight>
                  <a:srgbClr val="FFFFFF"/>
                </a:highlight>
                <a:latin typeface="Calibri" panose="020F0502020204030204" pitchFamily="34" charset="0"/>
                <a:ea typeface="Arial" panose="020B0604020202020204" pitchFamily="34" charset="0"/>
                <a:cs typeface="Times New Roman" panose="02020603050405020304" pitchFamily="18" charset="0"/>
              </a:rPr>
              <a:t>提升画面的整体质感。</a:t>
            </a:r>
            <a:endPar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3B31C95-8BA6-D37B-FEAD-A2F08B2767F2}"/>
              </a:ext>
            </a:extLst>
          </p:cNvPr>
          <p:cNvGrpSpPr/>
          <p:nvPr/>
        </p:nvGrpSpPr>
        <p:grpSpPr>
          <a:xfrm>
            <a:off x="-1733" y="1080354"/>
            <a:ext cx="2229810" cy="918222"/>
            <a:chOff x="-14073" y="1497840"/>
            <a:chExt cx="2229810" cy="918222"/>
          </a:xfrm>
        </p:grpSpPr>
        <p:sp>
          <p:nvSpPr>
            <p:cNvPr id="21" name="矩形: 圆角 20">
              <a:extLst>
                <a:ext uri="{FF2B5EF4-FFF2-40B4-BE49-F238E27FC236}">
                  <a16:creationId xmlns:a16="http://schemas.microsoft.com/office/drawing/2014/main" id="{B7EC7834-2432-91DB-1F8E-AB810B98E975}"/>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7E871496-D3DE-6559-536C-3A96F175D041}"/>
                </a:ext>
              </a:extLst>
            </p:cNvPr>
            <p:cNvSpPr txBox="1"/>
            <p:nvPr/>
          </p:nvSpPr>
          <p:spPr>
            <a:xfrm>
              <a:off x="-14073" y="1712434"/>
              <a:ext cx="2064281" cy="461665"/>
            </a:xfrm>
            <a:prstGeom prst="rect">
              <a:avLst/>
            </a:prstGeom>
            <a:noFill/>
          </p:spPr>
          <p:txBody>
            <a:bodyPr wrap="square" rtlCol="0">
              <a:spAutoFit/>
            </a:bodyPr>
            <a:lstStyle/>
            <a:p>
              <a:pPr algn="ctr"/>
              <a:r>
                <a:rPr lang="zh-CN" altLang="en-US" sz="2400" b="1" dirty="0">
                  <a:solidFill>
                    <a:schemeClr val="bg1"/>
                  </a:solidFill>
                </a:rPr>
                <a:t>“色光”滤镜</a:t>
              </a:r>
            </a:p>
          </p:txBody>
        </p:sp>
      </p:grpSp>
      <p:sp>
        <p:nvSpPr>
          <p:cNvPr id="23" name="等腰三角形 22">
            <a:extLst>
              <a:ext uri="{FF2B5EF4-FFF2-40B4-BE49-F238E27FC236}">
                <a16:creationId xmlns:a16="http://schemas.microsoft.com/office/drawing/2014/main" id="{792B3D87-1214-3403-59BD-2ED512D32756}"/>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CE53BCF8-26D7-7E37-5F0B-01AA1F0DB3DF}"/>
              </a:ext>
            </a:extLst>
          </p:cNvPr>
          <p:cNvSpPr/>
          <p:nvPr/>
        </p:nvSpPr>
        <p:spPr>
          <a:xfrm>
            <a:off x="2434360" y="564762"/>
            <a:ext cx="9757639" cy="629323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·输入相位：设置色光的特性和产生色光的图层。</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·获取相位，白：选择使用哪种属性用作输入的颜色。如果选择</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zh-CN" sz="1400" dirty="0">
                <a:solidFill>
                  <a:schemeClr val="tx1"/>
                </a:solidFill>
                <a:latin typeface="微软雅黑" panose="020B0503020204020204" pitchFamily="34" charset="-122"/>
                <a:ea typeface="微软雅黑" panose="020B0503020204020204" pitchFamily="34" charset="-122"/>
              </a:rPr>
              <a:t>零</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zh-CN" sz="1400" dirty="0">
                <a:solidFill>
                  <a:schemeClr val="tx1"/>
                </a:solidFill>
                <a:latin typeface="微软雅黑" panose="020B0503020204020204" pitchFamily="34" charset="-122"/>
                <a:ea typeface="微软雅黑" panose="020B0503020204020204" pitchFamily="34" charset="-122"/>
              </a:rPr>
              <a:t>就使用其他图层的颜色属性。</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·添加相位：用作输入的第二个图层。</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·添加相位，白：在第二个图层中用哪种属性作为输入的颜色。</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·添加模式：指定色光的添加模式。</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·相移：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zh-CN" sz="1400" dirty="0">
                <a:solidFill>
                  <a:schemeClr val="tx1"/>
                </a:solidFill>
                <a:latin typeface="微软雅黑" panose="020B0503020204020204" pitchFamily="34" charset="-122"/>
                <a:ea typeface="微软雅黑" panose="020B0503020204020204" pitchFamily="34" charset="-122"/>
              </a:rPr>
              <a:t>输出循环</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zh-CN" sz="1400" dirty="0">
                <a:solidFill>
                  <a:schemeClr val="tx1"/>
                </a:solidFill>
                <a:latin typeface="微软雅黑" panose="020B0503020204020204" pitchFamily="34" charset="-122"/>
                <a:ea typeface="微软雅黑" panose="020B0503020204020204" pitchFamily="34" charset="-122"/>
              </a:rPr>
              <a:t>轮上输入颜色映射开始的点。</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·输出循坏：设置色光的样式。通过“输出循坏”色轮以调节色彩区域的颜色变化。</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·使用预设调板：输出循环的预设。最上面的调色板适用于快速颜色校正和调整任务，下面的选项为各种内置的调色板。</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·循环重复次数：将输入颜色范围映射到的</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zh-CN" sz="1400" dirty="0">
                <a:solidFill>
                  <a:schemeClr val="tx1"/>
                </a:solidFill>
                <a:latin typeface="微软雅黑" panose="020B0503020204020204" pitchFamily="34" charset="-122"/>
                <a:ea typeface="微软雅黑" panose="020B0503020204020204" pitchFamily="34" charset="-122"/>
              </a:rPr>
              <a:t>输出循环</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zh-CN" sz="1400" dirty="0">
                <a:solidFill>
                  <a:schemeClr val="tx1"/>
                </a:solidFill>
                <a:latin typeface="微软雅黑" panose="020B0503020204020204" pitchFamily="34" charset="-122"/>
                <a:ea typeface="微软雅黑" panose="020B0503020204020204" pitchFamily="34" charset="-122"/>
              </a:rPr>
              <a:t>的迭代次数。</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·插值调板：如果取消勾选该选项，系统将以</a:t>
            </a:r>
            <a:r>
              <a:rPr lang="en-US" altLang="zh-CN" sz="1400" dirty="0">
                <a:solidFill>
                  <a:schemeClr val="tx1"/>
                </a:solidFill>
                <a:latin typeface="微软雅黑" panose="020B0503020204020204" pitchFamily="34" charset="-122"/>
                <a:ea typeface="微软雅黑" panose="020B0503020204020204" pitchFamily="34" charset="-122"/>
              </a:rPr>
              <a:t>256</a:t>
            </a:r>
            <a:r>
              <a:rPr lang="zh-CN" altLang="zh-CN" sz="1400" dirty="0">
                <a:solidFill>
                  <a:schemeClr val="tx1"/>
                </a:solidFill>
                <a:latin typeface="微软雅黑" panose="020B0503020204020204" pitchFamily="34" charset="-122"/>
                <a:ea typeface="微软雅黑" panose="020B0503020204020204" pitchFamily="34" charset="-122"/>
              </a:rPr>
              <a:t>色在色轮上产生色光。</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·修改：在其下拉列表中可以指定一种影响当前图层色彩的通道。</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·像素选区：指定色光在当前图层上影响像素的范围。</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·匹配颜色：指定匹配色光的颜色。</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·匹配容差：指定匹配像素的容差。</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·匹配柔和度：指定选择像素的柔化区域，使受影响的区域与未受影响的区域产生柔化的过渡效果。</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·匹配模式：设置颜色匹配的模式，如果选择“关”模式，系统将忽略像素匹配而影响整个图像。</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·蒙版：指定一个蒙版层，并且可以为其指定蒙版模式。</a:t>
            </a:r>
          </a:p>
          <a:p>
            <a:pPr algn="just">
              <a:lnSpc>
                <a:spcPct val="150000"/>
              </a:lnSpc>
            </a:pPr>
            <a:r>
              <a:rPr lang="zh-CN" altLang="zh-CN" sz="1400" dirty="0">
                <a:solidFill>
                  <a:schemeClr val="tx1"/>
                </a:solidFill>
                <a:latin typeface="微软雅黑" panose="020B0503020204020204" pitchFamily="34" charset="-122"/>
                <a:ea typeface="微软雅黑" panose="020B0503020204020204" pitchFamily="34" charset="-122"/>
              </a:rPr>
              <a:t>·与原始图像混合：设置当前效果图层与原始图像的融合程度。</a:t>
            </a:r>
          </a:p>
        </p:txBody>
      </p:sp>
      <p:sp>
        <p:nvSpPr>
          <p:cNvPr id="25" name="文本框 24">
            <a:extLst>
              <a:ext uri="{FF2B5EF4-FFF2-40B4-BE49-F238E27FC236}">
                <a16:creationId xmlns:a16="http://schemas.microsoft.com/office/drawing/2014/main" id="{10F73039-BA36-F74E-1CE0-7D80B9085325}"/>
              </a:ext>
            </a:extLst>
          </p:cNvPr>
          <p:cNvSpPr txBox="1"/>
          <p:nvPr/>
        </p:nvSpPr>
        <p:spPr>
          <a:xfrm>
            <a:off x="2805137" y="-100100"/>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3659028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9CBB63F-1930-7FDA-8FBE-88BD9202A943}"/>
              </a:ext>
            </a:extLst>
          </p:cNvPr>
          <p:cNvGrpSpPr/>
          <p:nvPr/>
        </p:nvGrpSpPr>
        <p:grpSpPr>
          <a:xfrm>
            <a:off x="-1733" y="1080354"/>
            <a:ext cx="2229810" cy="918222"/>
            <a:chOff x="-14073" y="1497840"/>
            <a:chExt cx="2229810" cy="918222"/>
          </a:xfrm>
        </p:grpSpPr>
        <p:sp>
          <p:nvSpPr>
            <p:cNvPr id="11" name="矩形: 圆角 10">
              <a:extLst>
                <a:ext uri="{FF2B5EF4-FFF2-40B4-BE49-F238E27FC236}">
                  <a16:creationId xmlns:a16="http://schemas.microsoft.com/office/drawing/2014/main" id="{7879D077-3EEE-0AF8-59E5-1F2EE04C0FEF}"/>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5D727220-3E3F-A7EC-B20C-E9344AB06EF6}"/>
                </a:ext>
              </a:extLst>
            </p:cNvPr>
            <p:cNvSpPr txBox="1"/>
            <p:nvPr/>
          </p:nvSpPr>
          <p:spPr>
            <a:xfrm>
              <a:off x="-14073" y="1712434"/>
              <a:ext cx="2064281" cy="461665"/>
            </a:xfrm>
            <a:prstGeom prst="rect">
              <a:avLst/>
            </a:prstGeom>
            <a:noFill/>
          </p:spPr>
          <p:txBody>
            <a:bodyPr wrap="square" rtlCol="0">
              <a:spAutoFit/>
            </a:bodyPr>
            <a:lstStyle/>
            <a:p>
              <a:pPr algn="ctr"/>
              <a:r>
                <a:rPr lang="zh-CN" altLang="en-US" sz="2400" b="1" dirty="0">
                  <a:solidFill>
                    <a:schemeClr val="bg1"/>
                  </a:solidFill>
                </a:rPr>
                <a:t>“色调”滤镜</a:t>
              </a:r>
            </a:p>
          </p:txBody>
        </p:sp>
      </p:grpSp>
      <p:sp>
        <p:nvSpPr>
          <p:cNvPr id="21" name="等腰三角形 20">
            <a:extLst>
              <a:ext uri="{FF2B5EF4-FFF2-40B4-BE49-F238E27FC236}">
                <a16:creationId xmlns:a16="http://schemas.microsoft.com/office/drawing/2014/main" id="{447D3682-FA42-84BA-4110-A418D9B25902}"/>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2ACC2B37-A7CC-93F8-7A9F-5AC95E025F41}"/>
              </a:ext>
            </a:extLst>
          </p:cNvPr>
          <p:cNvSpPr/>
          <p:nvPr/>
        </p:nvSpPr>
        <p:spPr>
          <a:xfrm>
            <a:off x="2572189" y="164800"/>
            <a:ext cx="8831141" cy="96720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色调效果可对图层着色，可以将每个像素的颜色值替换为</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将黑色映射到</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和</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将白色映射到</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指定的颜色之间的值，如图</a:t>
            </a:r>
            <a:r>
              <a:rPr lang="en-US" altLang="zh-CN" dirty="0">
                <a:solidFill>
                  <a:schemeClr val="tx1"/>
                </a:solidFill>
                <a:latin typeface="微软雅黑" panose="020B0503020204020204" pitchFamily="34" charset="-122"/>
                <a:ea typeface="微软雅黑" panose="020B0503020204020204" pitchFamily="34" charset="-122"/>
              </a:rPr>
              <a:t>9-53</a:t>
            </a:r>
            <a:r>
              <a:rPr lang="zh-CN" altLang="zh-CN" dirty="0">
                <a:solidFill>
                  <a:schemeClr val="tx1"/>
                </a:solidFill>
                <a:latin typeface="微软雅黑" panose="020B0503020204020204" pitchFamily="34" charset="-122"/>
                <a:ea typeface="微软雅黑" panose="020B0503020204020204" pitchFamily="34" charset="-122"/>
              </a:rPr>
              <a:t>所示。</a:t>
            </a:r>
          </a:p>
        </p:txBody>
      </p:sp>
      <p:pic>
        <p:nvPicPr>
          <p:cNvPr id="23" name="图片 22">
            <a:extLst>
              <a:ext uri="{FF2B5EF4-FFF2-40B4-BE49-F238E27FC236}">
                <a16:creationId xmlns:a16="http://schemas.microsoft.com/office/drawing/2014/main" id="{14070CE3-3AAD-D4CE-2BD5-B78DA392E6CF}"/>
              </a:ext>
            </a:extLst>
          </p:cNvPr>
          <p:cNvPicPr>
            <a:picLocks noChangeAspect="1"/>
          </p:cNvPicPr>
          <p:nvPr/>
        </p:nvPicPr>
        <p:blipFill>
          <a:blip r:embed="rId4"/>
          <a:stretch>
            <a:fillRect/>
          </a:stretch>
        </p:blipFill>
        <p:spPr>
          <a:xfrm>
            <a:off x="3307138" y="1238926"/>
            <a:ext cx="2301011" cy="3071816"/>
          </a:xfrm>
          <a:prstGeom prst="rect">
            <a:avLst/>
          </a:prstGeom>
          <a:noFill/>
          <a:ln>
            <a:noFill/>
          </a:ln>
        </p:spPr>
      </p:pic>
      <p:pic>
        <p:nvPicPr>
          <p:cNvPr id="24" name="图片 23">
            <a:extLst>
              <a:ext uri="{FF2B5EF4-FFF2-40B4-BE49-F238E27FC236}">
                <a16:creationId xmlns:a16="http://schemas.microsoft.com/office/drawing/2014/main" id="{301AEA44-0B96-6B89-D0B0-E2A734E910CF}"/>
              </a:ext>
            </a:extLst>
          </p:cNvPr>
          <p:cNvPicPr>
            <a:picLocks noChangeAspect="1"/>
          </p:cNvPicPr>
          <p:nvPr/>
        </p:nvPicPr>
        <p:blipFill>
          <a:blip r:embed="rId5"/>
          <a:stretch>
            <a:fillRect/>
          </a:stretch>
        </p:blipFill>
        <p:spPr>
          <a:xfrm>
            <a:off x="5725965" y="1238926"/>
            <a:ext cx="2304098" cy="3071816"/>
          </a:xfrm>
          <a:prstGeom prst="rect">
            <a:avLst/>
          </a:prstGeom>
          <a:noFill/>
          <a:ln>
            <a:noFill/>
          </a:ln>
        </p:spPr>
      </p:pic>
      <p:sp>
        <p:nvSpPr>
          <p:cNvPr id="26" name="文本框 25">
            <a:extLst>
              <a:ext uri="{FF2B5EF4-FFF2-40B4-BE49-F238E27FC236}">
                <a16:creationId xmlns:a16="http://schemas.microsoft.com/office/drawing/2014/main" id="{EB23080D-6A3F-B561-7582-2E54954CE0DC}"/>
              </a:ext>
            </a:extLst>
          </p:cNvPr>
          <p:cNvSpPr txBox="1"/>
          <p:nvPr/>
        </p:nvSpPr>
        <p:spPr>
          <a:xfrm>
            <a:off x="5379543" y="3850360"/>
            <a:ext cx="6131378"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9-53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矩形: 圆角 26">
            <a:extLst>
              <a:ext uri="{FF2B5EF4-FFF2-40B4-BE49-F238E27FC236}">
                <a16:creationId xmlns:a16="http://schemas.microsoft.com/office/drawing/2014/main" id="{AB8AA48F-72C4-76E8-8C2B-D20A5F34076D}"/>
              </a:ext>
            </a:extLst>
          </p:cNvPr>
          <p:cNvSpPr/>
          <p:nvPr/>
        </p:nvSpPr>
        <p:spPr>
          <a:xfrm>
            <a:off x="2679780" y="4385002"/>
            <a:ext cx="8831141" cy="96720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颜色校正</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色调”菜单命令，在“效果控件”面板中展开“色调”滤镜的参数，如图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9-54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图片 27">
            <a:extLst>
              <a:ext uri="{FF2B5EF4-FFF2-40B4-BE49-F238E27FC236}">
                <a16:creationId xmlns:a16="http://schemas.microsoft.com/office/drawing/2014/main" id="{B8D727B2-E6A4-B852-AF0A-BDC83E28B394}"/>
              </a:ext>
            </a:extLst>
          </p:cNvPr>
          <p:cNvPicPr>
            <a:picLocks noChangeAspect="1"/>
          </p:cNvPicPr>
          <p:nvPr/>
        </p:nvPicPr>
        <p:blipFill>
          <a:blip r:embed="rId6"/>
          <a:stretch>
            <a:fillRect/>
          </a:stretch>
        </p:blipFill>
        <p:spPr>
          <a:xfrm>
            <a:off x="3087063" y="5397316"/>
            <a:ext cx="5485437" cy="1428026"/>
          </a:xfrm>
          <a:prstGeom prst="rect">
            <a:avLst/>
          </a:prstGeom>
          <a:noFill/>
          <a:ln>
            <a:noFill/>
          </a:ln>
        </p:spPr>
      </p:pic>
      <p:sp>
        <p:nvSpPr>
          <p:cNvPr id="30" name="文本框 29">
            <a:extLst>
              <a:ext uri="{FF2B5EF4-FFF2-40B4-BE49-F238E27FC236}">
                <a16:creationId xmlns:a16="http://schemas.microsoft.com/office/drawing/2014/main" id="{360E1CA0-F1EC-3772-60B1-CB0C9A39D0F1}"/>
              </a:ext>
            </a:extLst>
          </p:cNvPr>
          <p:cNvSpPr txBox="1"/>
          <p:nvPr/>
        </p:nvSpPr>
        <p:spPr>
          <a:xfrm>
            <a:off x="5978977" y="6375818"/>
            <a:ext cx="6131378"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9-54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15794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11B2456-7209-0E9B-ACA3-CDEBDCF2B13A}"/>
              </a:ext>
            </a:extLst>
          </p:cNvPr>
          <p:cNvGrpSpPr/>
          <p:nvPr/>
        </p:nvGrpSpPr>
        <p:grpSpPr>
          <a:xfrm>
            <a:off x="-1733" y="1080354"/>
            <a:ext cx="2229810" cy="918222"/>
            <a:chOff x="-14073" y="1497840"/>
            <a:chExt cx="2229810" cy="918222"/>
          </a:xfrm>
        </p:grpSpPr>
        <p:sp>
          <p:nvSpPr>
            <p:cNvPr id="11" name="矩形: 圆角 10">
              <a:extLst>
                <a:ext uri="{FF2B5EF4-FFF2-40B4-BE49-F238E27FC236}">
                  <a16:creationId xmlns:a16="http://schemas.microsoft.com/office/drawing/2014/main" id="{9D301A2F-6D78-92E7-8052-4703289934C1}"/>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6DCF557A-A83A-7902-5198-DC21A30FE3CE}"/>
                </a:ext>
              </a:extLst>
            </p:cNvPr>
            <p:cNvSpPr txBox="1"/>
            <p:nvPr/>
          </p:nvSpPr>
          <p:spPr>
            <a:xfrm>
              <a:off x="-14073" y="1712434"/>
              <a:ext cx="2064281" cy="461665"/>
            </a:xfrm>
            <a:prstGeom prst="rect">
              <a:avLst/>
            </a:prstGeom>
            <a:noFill/>
          </p:spPr>
          <p:txBody>
            <a:bodyPr wrap="square" rtlCol="0">
              <a:spAutoFit/>
            </a:bodyPr>
            <a:lstStyle/>
            <a:p>
              <a:pPr algn="ctr"/>
              <a:r>
                <a:rPr lang="zh-CN" altLang="en-US" sz="2400" b="1" dirty="0">
                  <a:solidFill>
                    <a:schemeClr val="bg1"/>
                  </a:solidFill>
                </a:rPr>
                <a:t>“色调”滤镜</a:t>
              </a:r>
            </a:p>
          </p:txBody>
        </p:sp>
      </p:grpSp>
      <p:sp>
        <p:nvSpPr>
          <p:cNvPr id="20" name="等腰三角形 19">
            <a:extLst>
              <a:ext uri="{FF2B5EF4-FFF2-40B4-BE49-F238E27FC236}">
                <a16:creationId xmlns:a16="http://schemas.microsoft.com/office/drawing/2014/main" id="{547FF785-2E70-F2C1-9856-5A7F14F21AA6}"/>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3F6EE5D3-82BA-B897-20C2-DA07D6E87EEB}"/>
              </a:ext>
            </a:extLst>
          </p:cNvPr>
          <p:cNvSpPr/>
          <p:nvPr/>
        </p:nvSpPr>
        <p:spPr>
          <a:xfrm>
            <a:off x="2434361" y="564762"/>
            <a:ext cx="8081240" cy="3158152"/>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将黑色映射到：用于将图像中的黑色替换成指定的颜色。</a:t>
            </a:r>
          </a:p>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将白色映射到：用于将图像中的白色替换成指定的颜色。</a:t>
            </a:r>
          </a:p>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着色数量：设置染色的作用程度，</a:t>
            </a:r>
            <a:r>
              <a:rPr lang="en-US" altLang="zh-CN" dirty="0">
                <a:solidFill>
                  <a:schemeClr val="tx1"/>
                </a:solidFill>
                <a:latin typeface="微软雅黑" panose="020B0503020204020204" pitchFamily="34" charset="-122"/>
                <a:ea typeface="微软雅黑" panose="020B0503020204020204" pitchFamily="34" charset="-122"/>
              </a:rPr>
              <a:t>0%</a:t>
            </a:r>
            <a:r>
              <a:rPr lang="zh-CN" altLang="zh-CN" dirty="0">
                <a:solidFill>
                  <a:schemeClr val="tx1"/>
                </a:solidFill>
                <a:latin typeface="微软雅黑" panose="020B0503020204020204" pitchFamily="34" charset="-122"/>
                <a:ea typeface="微软雅黑" panose="020B0503020204020204" pitchFamily="34" charset="-122"/>
              </a:rPr>
              <a:t>表示完全不起作用，</a:t>
            </a:r>
            <a:r>
              <a:rPr lang="en-US" altLang="zh-CN" dirty="0">
                <a:solidFill>
                  <a:schemeClr val="tx1"/>
                </a:solidFill>
                <a:latin typeface="微软雅黑" panose="020B0503020204020204" pitchFamily="34" charset="-122"/>
                <a:ea typeface="微软雅黑" panose="020B0503020204020204" pitchFamily="34" charset="-122"/>
              </a:rPr>
              <a:t>100%</a:t>
            </a:r>
            <a:r>
              <a:rPr lang="zh-CN" altLang="zh-CN" dirty="0">
                <a:solidFill>
                  <a:schemeClr val="tx1"/>
                </a:solidFill>
                <a:latin typeface="微软雅黑" panose="020B0503020204020204" pitchFamily="34" charset="-122"/>
                <a:ea typeface="微软雅黑" panose="020B0503020204020204" pitchFamily="34" charset="-122"/>
              </a:rPr>
              <a:t>表示完全作用于画面。</a:t>
            </a:r>
          </a:p>
          <a:p>
            <a:pPr algn="just">
              <a:lnSpc>
                <a:spcPct val="150000"/>
              </a:lnSpc>
            </a:pPr>
            <a:r>
              <a:rPr lang="en-US" altLang="zh-CN" dirty="0">
                <a:solidFill>
                  <a:schemeClr val="tx1"/>
                </a:solidFill>
                <a:latin typeface="微软雅黑" panose="020B0503020204020204" pitchFamily="34" charset="-122"/>
                <a:ea typeface="微软雅黑" panose="020B0503020204020204" pitchFamily="34" charset="-122"/>
              </a:rPr>
              <a:t>9.3.5</a:t>
            </a:r>
            <a:r>
              <a:rPr lang="zh-CN" altLang="zh-CN" dirty="0">
                <a:solidFill>
                  <a:schemeClr val="tx1"/>
                </a:solidFill>
                <a:latin typeface="微软雅黑" panose="020B0503020204020204" pitchFamily="34" charset="-122"/>
                <a:ea typeface="微软雅黑" panose="020B0503020204020204" pitchFamily="34" charset="-122"/>
              </a:rPr>
              <a:t>“曝光度”滤镜</a:t>
            </a:r>
          </a:p>
          <a:p>
            <a:pPr indent="304800"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使用曝光度效果可对素材进行色调调整，一次可调整一个通道，也可调整所有通道，其参数如图</a:t>
            </a:r>
            <a:r>
              <a:rPr lang="en-US" altLang="zh-CN" dirty="0">
                <a:solidFill>
                  <a:schemeClr val="tx1"/>
                </a:solidFill>
                <a:latin typeface="微软雅黑" panose="020B0503020204020204" pitchFamily="34" charset="-122"/>
                <a:ea typeface="微软雅黑" panose="020B0503020204020204" pitchFamily="34" charset="-122"/>
              </a:rPr>
              <a:t>9-55</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22" name="文本框 21">
            <a:extLst>
              <a:ext uri="{FF2B5EF4-FFF2-40B4-BE49-F238E27FC236}">
                <a16:creationId xmlns:a16="http://schemas.microsoft.com/office/drawing/2014/main" id="{8EDBDB72-7E3A-6E4E-2652-035CF1605E14}"/>
              </a:ext>
            </a:extLst>
          </p:cNvPr>
          <p:cNvSpPr txBox="1"/>
          <p:nvPr/>
        </p:nvSpPr>
        <p:spPr>
          <a:xfrm>
            <a:off x="2805137" y="-100100"/>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id="{7AE15C18-0975-81E1-09D7-7B9B23D7D145}"/>
              </a:ext>
            </a:extLst>
          </p:cNvPr>
          <p:cNvPicPr>
            <a:picLocks noChangeAspect="1"/>
          </p:cNvPicPr>
          <p:nvPr/>
        </p:nvPicPr>
        <p:blipFill>
          <a:blip r:embed="rId4"/>
          <a:stretch>
            <a:fillRect/>
          </a:stretch>
        </p:blipFill>
        <p:spPr>
          <a:xfrm>
            <a:off x="2805137" y="3895859"/>
            <a:ext cx="5146877" cy="2802831"/>
          </a:xfrm>
          <a:prstGeom prst="rect">
            <a:avLst/>
          </a:prstGeom>
          <a:noFill/>
          <a:ln>
            <a:noFill/>
          </a:ln>
        </p:spPr>
      </p:pic>
      <p:sp>
        <p:nvSpPr>
          <p:cNvPr id="25" name="文本框 24">
            <a:extLst>
              <a:ext uri="{FF2B5EF4-FFF2-40B4-BE49-F238E27FC236}">
                <a16:creationId xmlns:a16="http://schemas.microsoft.com/office/drawing/2014/main" id="{8AE24527-AD46-4A0C-F06A-C4C8D2BE0D7A}"/>
              </a:ext>
            </a:extLst>
          </p:cNvPr>
          <p:cNvSpPr txBox="1"/>
          <p:nvPr/>
        </p:nvSpPr>
        <p:spPr>
          <a:xfrm>
            <a:off x="5247946" y="6261375"/>
            <a:ext cx="6131378"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9-55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689739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9196C7FA-105D-31E7-151B-BB8187EBD9C7}"/>
              </a:ext>
            </a:extLst>
          </p:cNvPr>
          <p:cNvGrpSpPr/>
          <p:nvPr/>
        </p:nvGrpSpPr>
        <p:grpSpPr>
          <a:xfrm>
            <a:off x="-1733" y="1080354"/>
            <a:ext cx="2229810" cy="918222"/>
            <a:chOff x="-14073" y="1497840"/>
            <a:chExt cx="2229810" cy="918222"/>
          </a:xfrm>
        </p:grpSpPr>
        <p:sp>
          <p:nvSpPr>
            <p:cNvPr id="11" name="矩形: 圆角 10">
              <a:extLst>
                <a:ext uri="{FF2B5EF4-FFF2-40B4-BE49-F238E27FC236}">
                  <a16:creationId xmlns:a16="http://schemas.microsoft.com/office/drawing/2014/main" id="{667843F6-040C-F694-236C-AD6D3A0D6BCA}"/>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C20064FD-0C26-0042-BC74-314401ED736A}"/>
                </a:ext>
              </a:extLst>
            </p:cNvPr>
            <p:cNvSpPr txBox="1"/>
            <p:nvPr/>
          </p:nvSpPr>
          <p:spPr>
            <a:xfrm>
              <a:off x="-14073" y="1712434"/>
              <a:ext cx="2064281" cy="461665"/>
            </a:xfrm>
            <a:prstGeom prst="rect">
              <a:avLst/>
            </a:prstGeom>
            <a:noFill/>
          </p:spPr>
          <p:txBody>
            <a:bodyPr wrap="square" rtlCol="0">
              <a:spAutoFit/>
            </a:bodyPr>
            <a:lstStyle/>
            <a:p>
              <a:pPr algn="ctr"/>
              <a:r>
                <a:rPr lang="zh-CN" altLang="en-US" sz="2400" b="1" dirty="0">
                  <a:solidFill>
                    <a:schemeClr val="bg1"/>
                  </a:solidFill>
                </a:rPr>
                <a:t>“色调”滤镜</a:t>
              </a:r>
            </a:p>
          </p:txBody>
        </p:sp>
      </p:grpSp>
      <p:sp>
        <p:nvSpPr>
          <p:cNvPr id="20" name="等腰三角形 19">
            <a:extLst>
              <a:ext uri="{FF2B5EF4-FFF2-40B4-BE49-F238E27FC236}">
                <a16:creationId xmlns:a16="http://schemas.microsoft.com/office/drawing/2014/main" id="{A76F772E-9ABF-B5B2-D686-E8C43902D8B0}"/>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46340154-2CE2-926D-4C6B-E4FD43F3454C}"/>
              </a:ext>
            </a:extLst>
          </p:cNvPr>
          <p:cNvSpPr/>
          <p:nvPr/>
        </p:nvSpPr>
        <p:spPr>
          <a:xfrm>
            <a:off x="2434360" y="564761"/>
            <a:ext cx="9485497" cy="5427825"/>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·通道：</a:t>
            </a:r>
            <a:r>
              <a:rPr lang="zh-CN" altLang="zh-CN" sz="2000" dirty="0">
                <a:solidFill>
                  <a:schemeClr val="tx1"/>
                </a:solidFill>
                <a:latin typeface="微软雅黑" panose="020B0503020204020204" pitchFamily="34" charset="-122"/>
                <a:ea typeface="微软雅黑" panose="020B0503020204020204" pitchFamily="34" charset="-122"/>
              </a:rPr>
              <a:t>指定通道的类型，包括“主要通道”和“单个通道”两种类型，“主要通道”选项用来一次性调整整体通道，“单个通道”选项用来对</a:t>
            </a:r>
            <a:r>
              <a:rPr lang="en-US" altLang="zh-CN" sz="2000" dirty="0">
                <a:solidFill>
                  <a:schemeClr val="tx1"/>
                </a:solidFill>
                <a:latin typeface="微软雅黑" panose="020B0503020204020204" pitchFamily="34" charset="-122"/>
                <a:ea typeface="微软雅黑" panose="020B0503020204020204" pitchFamily="34" charset="-122"/>
              </a:rPr>
              <a:t>RGB</a:t>
            </a:r>
            <a:r>
              <a:rPr lang="zh-CN" altLang="zh-CN" sz="2000" dirty="0">
                <a:solidFill>
                  <a:schemeClr val="tx1"/>
                </a:solidFill>
                <a:latin typeface="微软雅黑" panose="020B0503020204020204" pitchFamily="34" charset="-122"/>
                <a:ea typeface="微软雅黑" panose="020B0503020204020204" pitchFamily="34" charset="-122"/>
              </a:rPr>
              <a:t>通道中的各个通道进行单独调整。</a:t>
            </a:r>
          </a:p>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·主：</a:t>
            </a:r>
            <a:r>
              <a:rPr lang="zh-CN" altLang="zh-CN" sz="2000" dirty="0">
                <a:solidFill>
                  <a:schemeClr val="tx1"/>
                </a:solidFill>
                <a:latin typeface="微软雅黑" panose="020B0503020204020204" pitchFamily="34" charset="-122"/>
                <a:ea typeface="微软雅黑" panose="020B0503020204020204" pitchFamily="34" charset="-122"/>
              </a:rPr>
              <a:t>“主”选项下方有“曝光度”、“偏移”、“灰度系数校正”</a:t>
            </a:r>
            <a:r>
              <a:rPr lang="en-US" altLang="zh-CN" sz="2000" dirty="0">
                <a:solidFill>
                  <a:schemeClr val="tx1"/>
                </a:solidFill>
                <a:latin typeface="微软雅黑" panose="020B0503020204020204" pitchFamily="34" charset="-122"/>
                <a:ea typeface="微软雅黑" panose="020B0503020204020204" pitchFamily="34" charset="-122"/>
              </a:rPr>
              <a:t>3</a:t>
            </a:r>
            <a:r>
              <a:rPr lang="zh-CN" altLang="zh-CN" sz="2000" dirty="0">
                <a:solidFill>
                  <a:schemeClr val="tx1"/>
                </a:solidFill>
                <a:latin typeface="微软雅黑" panose="020B0503020204020204" pitchFamily="34" charset="-122"/>
                <a:ea typeface="微软雅黑" panose="020B0503020204020204" pitchFamily="34" charset="-122"/>
              </a:rPr>
              <a:t>个子选项。</a:t>
            </a:r>
          </a:p>
          <a:p>
            <a:pPr lvl="0" algn="just">
              <a:lnSpc>
                <a:spcPct val="150000"/>
              </a:lnSpc>
            </a:pPr>
            <a:r>
              <a:rPr lang="zh-CN" altLang="zh-CN" sz="2000" b="1" kern="100" dirty="0">
                <a:solidFill>
                  <a:schemeClr val="tx1"/>
                </a:solidFill>
                <a:effectLst/>
                <a:ea typeface="宋体" panose="02010600030101010101" pitchFamily="2" charset="-122"/>
                <a:cs typeface="宋体" panose="02010600030101010101" pitchFamily="2" charset="-122"/>
              </a:rPr>
              <a:t>·</a:t>
            </a:r>
            <a:r>
              <a:rPr lang="zh-CN" altLang="zh-CN" sz="2000" b="1" dirty="0">
                <a:solidFill>
                  <a:schemeClr val="tx1"/>
                </a:solidFill>
                <a:latin typeface="微软雅黑" panose="020B0503020204020204" pitchFamily="34" charset="-122"/>
                <a:ea typeface="微软雅黑" panose="020B0503020204020204" pitchFamily="34" charset="-122"/>
              </a:rPr>
              <a:t>曝光度：</a:t>
            </a:r>
            <a:r>
              <a:rPr lang="zh-CN" altLang="zh-CN" sz="2000" dirty="0">
                <a:solidFill>
                  <a:schemeClr val="tx1"/>
                </a:solidFill>
                <a:latin typeface="微软雅黑" panose="020B0503020204020204" pitchFamily="34" charset="-122"/>
                <a:ea typeface="微软雅黑" panose="020B0503020204020204" pitchFamily="34" charset="-122"/>
              </a:rPr>
              <a:t>模拟捕获图像的摄像机的曝光设置，将所有光照强度值增加一个常量。</a:t>
            </a:r>
          </a:p>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·偏移：</a:t>
            </a:r>
            <a:r>
              <a:rPr lang="zh-CN" altLang="zh-CN" sz="2000" dirty="0">
                <a:solidFill>
                  <a:schemeClr val="tx1"/>
                </a:solidFill>
                <a:latin typeface="微软雅黑" panose="020B0503020204020204" pitchFamily="34" charset="-122"/>
                <a:ea typeface="微软雅黑" panose="020B0503020204020204" pitchFamily="34" charset="-122"/>
              </a:rPr>
              <a:t>通过对高光所做的最小更改，使阴影和中间调变暗或变亮。</a:t>
            </a:r>
          </a:p>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·灰度系数校正：</a:t>
            </a:r>
            <a:r>
              <a:rPr lang="zh-CN" altLang="zh-CN" sz="2000" dirty="0">
                <a:solidFill>
                  <a:schemeClr val="tx1"/>
                </a:solidFill>
                <a:latin typeface="微软雅黑" panose="020B0503020204020204" pitchFamily="34" charset="-122"/>
                <a:ea typeface="微软雅黑" panose="020B0503020204020204" pitchFamily="34" charset="-122"/>
              </a:rPr>
              <a:t>设置图像整体的灰度值。</a:t>
            </a:r>
          </a:p>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·红色绿色蓝色：</a:t>
            </a:r>
            <a:r>
              <a:rPr lang="zh-CN" altLang="zh-CN" sz="2000" dirty="0">
                <a:solidFill>
                  <a:schemeClr val="tx1"/>
                </a:solidFill>
                <a:latin typeface="微软雅黑" panose="020B0503020204020204" pitchFamily="34" charset="-122"/>
                <a:ea typeface="微软雅黑" panose="020B0503020204020204" pitchFamily="34" charset="-122"/>
              </a:rPr>
              <a:t>分别用来调整</a:t>
            </a:r>
            <a:r>
              <a:rPr lang="en-US" altLang="zh-CN" sz="2000" dirty="0">
                <a:solidFill>
                  <a:schemeClr val="tx1"/>
                </a:solidFill>
                <a:latin typeface="微软雅黑" panose="020B0503020204020204" pitchFamily="34" charset="-122"/>
                <a:ea typeface="微软雅黑" panose="020B0503020204020204" pitchFamily="34" charset="-122"/>
              </a:rPr>
              <a:t>RGB</a:t>
            </a:r>
            <a:r>
              <a:rPr lang="zh-CN" altLang="zh-CN" sz="2000" dirty="0">
                <a:solidFill>
                  <a:schemeClr val="tx1"/>
                </a:solidFill>
                <a:latin typeface="微软雅黑" panose="020B0503020204020204" pitchFamily="34" charset="-122"/>
                <a:ea typeface="微软雅黑" panose="020B0503020204020204" pitchFamily="34" charset="-122"/>
              </a:rPr>
              <a:t>通道的“曝光度”“偏移”“灰度系数校正”的数值。只有设置“通道”为“单个通道”时，这些参数才会被激活。</a:t>
            </a:r>
          </a:p>
          <a:p>
            <a:pPr algn="just"/>
            <a:r>
              <a:rPr lang="zh-CN" altLang="zh-CN" sz="2000" b="1" dirty="0">
                <a:solidFill>
                  <a:schemeClr val="tx1"/>
                </a:solidFill>
                <a:latin typeface="微软雅黑" panose="020B0503020204020204" pitchFamily="34" charset="-122"/>
                <a:ea typeface="微软雅黑" panose="020B0503020204020204" pitchFamily="34" charset="-122"/>
              </a:rPr>
              <a:t>·不使用线性光转换：</a:t>
            </a:r>
            <a:r>
              <a:rPr lang="zh-CN" altLang="zh-CN" sz="2000" dirty="0">
                <a:solidFill>
                  <a:schemeClr val="tx1"/>
                </a:solidFill>
                <a:latin typeface="微软雅黑" panose="020B0503020204020204" pitchFamily="34" charset="-122"/>
                <a:ea typeface="微软雅黑" panose="020B0503020204020204" pitchFamily="34" charset="-122"/>
              </a:rPr>
              <a:t>选择此选项可将曝光度效果应用到原始像素值。</a:t>
            </a:r>
          </a:p>
        </p:txBody>
      </p:sp>
      <p:sp>
        <p:nvSpPr>
          <p:cNvPr id="22" name="文本框 21">
            <a:extLst>
              <a:ext uri="{FF2B5EF4-FFF2-40B4-BE49-F238E27FC236}">
                <a16:creationId xmlns:a16="http://schemas.microsoft.com/office/drawing/2014/main" id="{8433708B-84A4-6F91-1C8C-8EE2C3B780D3}"/>
              </a:ext>
            </a:extLst>
          </p:cNvPr>
          <p:cNvSpPr txBox="1"/>
          <p:nvPr/>
        </p:nvSpPr>
        <p:spPr>
          <a:xfrm>
            <a:off x="2805137" y="-100100"/>
            <a:ext cx="1930149" cy="664862"/>
          </a:xfrm>
          <a:prstGeom prst="rect">
            <a:avLst/>
          </a:prstGeom>
          <a:noFill/>
        </p:spPr>
        <p:txBody>
          <a:bodyPr wrap="square">
            <a:spAutoFit/>
          </a:bodyPr>
          <a:lstStyle/>
          <a:p>
            <a:pPr algn="just">
              <a:lnSpc>
                <a:spcPct val="150000"/>
              </a:lnSpc>
            </a:pPr>
            <a:r>
              <a:rPr lang="zh-CN" altLang="en-US" sz="2800" b="1" kern="100" dirty="0">
                <a:solidFill>
                  <a:srgbClr val="324A7A"/>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57982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4772562" y="3013502"/>
            <a:ext cx="2646879"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3806940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87E437E-2366-7106-9FAA-3FA1926E4DAD}"/>
              </a:ext>
            </a:extLst>
          </p:cNvPr>
          <p:cNvGrpSpPr/>
          <p:nvPr/>
        </p:nvGrpSpPr>
        <p:grpSpPr>
          <a:xfrm>
            <a:off x="-34394" y="1031367"/>
            <a:ext cx="2262471" cy="918222"/>
            <a:chOff x="-46734" y="1448853"/>
            <a:chExt cx="2262471" cy="918222"/>
          </a:xfrm>
        </p:grpSpPr>
        <p:sp>
          <p:nvSpPr>
            <p:cNvPr id="5" name="矩形: 圆角 4">
              <a:extLst>
                <a:ext uri="{FF2B5EF4-FFF2-40B4-BE49-F238E27FC236}">
                  <a16:creationId xmlns:a16="http://schemas.microsoft.com/office/drawing/2014/main" id="{4262ABB1-D1CD-8206-84CD-97BA3D83E088}"/>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A714EDF-89FD-A8C9-1F2A-002BBEB3DC1B}"/>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课后习题</a:t>
              </a:r>
              <a:r>
                <a:rPr lang="en-US" altLang="zh-CN" sz="2400" b="1" dirty="0">
                  <a:solidFill>
                    <a:schemeClr val="bg1"/>
                  </a:solidFill>
                </a:rPr>
                <a:t>——</a:t>
              </a:r>
              <a:r>
                <a:rPr lang="zh-CN" altLang="en-US" sz="2400" b="1" dirty="0">
                  <a:solidFill>
                    <a:schemeClr val="bg1"/>
                  </a:solidFill>
                </a:rPr>
                <a:t>变换的花朵</a:t>
              </a:r>
            </a:p>
          </p:txBody>
        </p:sp>
      </p:grpSp>
      <p:sp>
        <p:nvSpPr>
          <p:cNvPr id="7" name="等腰三角形 6">
            <a:extLst>
              <a:ext uri="{FF2B5EF4-FFF2-40B4-BE49-F238E27FC236}">
                <a16:creationId xmlns:a16="http://schemas.microsoft.com/office/drawing/2014/main" id="{95035F40-0062-81B7-2781-022437A28E9A}"/>
              </a:ext>
            </a:extLst>
          </p:cNvPr>
          <p:cNvSpPr/>
          <p:nvPr/>
        </p:nvSpPr>
        <p:spPr>
          <a:xfrm rot="16200000">
            <a:off x="2235360" y="15021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0965F4D1-5744-301F-9C60-C5B9C57B6E6A}"/>
              </a:ext>
            </a:extLst>
          </p:cNvPr>
          <p:cNvSpPr/>
          <p:nvPr/>
        </p:nvSpPr>
        <p:spPr>
          <a:xfrm>
            <a:off x="2581317" y="692243"/>
            <a:ext cx="8881339" cy="2148927"/>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en-US"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&gt;CH09&gt;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课后习题——变换的花朵</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&gt;CH09&gt;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课后习题——变换的花朵</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aep</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练习目标</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通过对“色相饱和度”等滤镜的综合运用，完成花朵颜色的变化，效果如图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9-56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descr="IMG_20160428_145630">
            <a:extLst>
              <a:ext uri="{FF2B5EF4-FFF2-40B4-BE49-F238E27FC236}">
                <a16:creationId xmlns:a16="http://schemas.microsoft.com/office/drawing/2014/main" id="{B31094E0-3F4C-AF4F-615F-BCE3CB9A3D19}"/>
              </a:ext>
            </a:extLst>
          </p:cNvPr>
          <p:cNvPicPr>
            <a:picLocks noChangeAspect="1"/>
          </p:cNvPicPr>
          <p:nvPr/>
        </p:nvPicPr>
        <p:blipFill>
          <a:blip r:embed="rId3"/>
          <a:stretch>
            <a:fillRect/>
          </a:stretch>
        </p:blipFill>
        <p:spPr>
          <a:xfrm>
            <a:off x="3372213" y="2922815"/>
            <a:ext cx="2723787" cy="3674505"/>
          </a:xfrm>
          <a:prstGeom prst="rect">
            <a:avLst/>
          </a:prstGeom>
        </p:spPr>
      </p:pic>
      <p:pic>
        <p:nvPicPr>
          <p:cNvPr id="10" name="图片 9">
            <a:extLst>
              <a:ext uri="{FF2B5EF4-FFF2-40B4-BE49-F238E27FC236}">
                <a16:creationId xmlns:a16="http://schemas.microsoft.com/office/drawing/2014/main" id="{43B5F3C4-8255-073B-6230-C61339200510}"/>
              </a:ext>
            </a:extLst>
          </p:cNvPr>
          <p:cNvPicPr>
            <a:picLocks noChangeAspect="1"/>
          </p:cNvPicPr>
          <p:nvPr/>
        </p:nvPicPr>
        <p:blipFill>
          <a:blip r:embed="rId4"/>
          <a:stretch>
            <a:fillRect/>
          </a:stretch>
        </p:blipFill>
        <p:spPr>
          <a:xfrm>
            <a:off x="6199414" y="2922815"/>
            <a:ext cx="2733350" cy="3674504"/>
          </a:xfrm>
          <a:prstGeom prst="rect">
            <a:avLst/>
          </a:prstGeom>
          <a:noFill/>
          <a:ln>
            <a:noFill/>
          </a:ln>
        </p:spPr>
      </p:pic>
      <p:sp>
        <p:nvSpPr>
          <p:cNvPr id="12" name="文本框 11">
            <a:extLst>
              <a:ext uri="{FF2B5EF4-FFF2-40B4-BE49-F238E27FC236}">
                <a16:creationId xmlns:a16="http://schemas.microsoft.com/office/drawing/2014/main" id="{AFA4688A-F20E-9376-B2AE-99D56F54A94F}"/>
              </a:ext>
            </a:extLst>
          </p:cNvPr>
          <p:cNvSpPr txBox="1"/>
          <p:nvPr/>
        </p:nvSpPr>
        <p:spPr>
          <a:xfrm>
            <a:off x="6226628" y="6309632"/>
            <a:ext cx="6155870"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9-56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5304851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6A399C3-F8C3-8C1B-28F3-822E65553A97}"/>
              </a:ext>
            </a:extLst>
          </p:cNvPr>
          <p:cNvGrpSpPr/>
          <p:nvPr/>
        </p:nvGrpSpPr>
        <p:grpSpPr>
          <a:xfrm>
            <a:off x="-34394" y="1031367"/>
            <a:ext cx="2262471" cy="918222"/>
            <a:chOff x="-46734" y="1448853"/>
            <a:chExt cx="2262471" cy="918222"/>
          </a:xfrm>
        </p:grpSpPr>
        <p:sp>
          <p:nvSpPr>
            <p:cNvPr id="3" name="矩形: 圆角 2">
              <a:extLst>
                <a:ext uri="{FF2B5EF4-FFF2-40B4-BE49-F238E27FC236}">
                  <a16:creationId xmlns:a16="http://schemas.microsoft.com/office/drawing/2014/main" id="{70D69AFD-F59B-69CE-B221-68FEC6AD88E1}"/>
                </a:ext>
              </a:extLst>
            </p:cNvPr>
            <p:cNvSpPr/>
            <p:nvPr/>
          </p:nvSpPr>
          <p:spPr>
            <a:xfrm>
              <a:off x="83895" y="1448853"/>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6DCFFB1-4347-832F-FFF8-ED7016C1838F}"/>
                </a:ext>
              </a:extLst>
            </p:cNvPr>
            <p:cNvSpPr txBox="1"/>
            <p:nvPr/>
          </p:nvSpPr>
          <p:spPr>
            <a:xfrm>
              <a:off x="-46734" y="1478781"/>
              <a:ext cx="2064281" cy="830997"/>
            </a:xfrm>
            <a:prstGeom prst="rect">
              <a:avLst/>
            </a:prstGeom>
            <a:noFill/>
          </p:spPr>
          <p:txBody>
            <a:bodyPr wrap="square" rtlCol="0">
              <a:spAutoFit/>
            </a:bodyPr>
            <a:lstStyle/>
            <a:p>
              <a:pPr algn="ctr"/>
              <a:r>
                <a:rPr lang="zh-CN" altLang="en-US" sz="2400" b="1" dirty="0">
                  <a:solidFill>
                    <a:schemeClr val="bg1"/>
                  </a:solidFill>
                </a:rPr>
                <a:t> 课后习题</a:t>
              </a:r>
              <a:r>
                <a:rPr lang="en-US" altLang="zh-CN" sz="2400" b="1" dirty="0">
                  <a:solidFill>
                    <a:schemeClr val="bg1"/>
                  </a:solidFill>
                </a:rPr>
                <a:t>——</a:t>
              </a:r>
              <a:r>
                <a:rPr lang="zh-CN" altLang="en-US" sz="2400" b="1" dirty="0">
                  <a:solidFill>
                    <a:schemeClr val="bg1"/>
                  </a:solidFill>
                </a:rPr>
                <a:t>变换的花朵</a:t>
              </a:r>
            </a:p>
          </p:txBody>
        </p:sp>
      </p:grpSp>
      <p:sp>
        <p:nvSpPr>
          <p:cNvPr id="6" name="等腰三角形 5">
            <a:extLst>
              <a:ext uri="{FF2B5EF4-FFF2-40B4-BE49-F238E27FC236}">
                <a16:creationId xmlns:a16="http://schemas.microsoft.com/office/drawing/2014/main" id="{E7B95AAD-BE4E-99ED-2905-5637BD02DF57}"/>
              </a:ext>
            </a:extLst>
          </p:cNvPr>
          <p:cNvSpPr/>
          <p:nvPr/>
        </p:nvSpPr>
        <p:spPr>
          <a:xfrm rot="16200000">
            <a:off x="3362033" y="236758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733B5A39-C183-16A8-C01C-22EA2E74A982}"/>
              </a:ext>
            </a:extLst>
          </p:cNvPr>
          <p:cNvSpPr/>
          <p:nvPr/>
        </p:nvSpPr>
        <p:spPr>
          <a:xfrm>
            <a:off x="2597646" y="1005152"/>
            <a:ext cx="8799698" cy="511806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tabLst>
                <a:tab pos="4519930" algn="l"/>
              </a:tabLst>
            </a:pP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&gt;CH09&gt;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课后习题——变换的花朵</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2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”文件，然后加载“变换的花朵”合成。将“花朵”图层复制两份并置于底层，将这两个图层放入一个新建的预合成，接着在这个合成中使用遮罩将树的部分和其他部分分开，观察独显顶层的“花朵”图层效果。</a:t>
            </a:r>
            <a:endParaRPr lang="zh-CN" altLang="zh-CN" sz="22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tabLst>
                <a:tab pos="4519930" algn="l"/>
              </a:tabLst>
            </a:pP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分别对这两个图层使用“色相</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饱和度”等滤镜进行调色。</a:t>
            </a:r>
            <a:endParaRPr lang="zh-CN" altLang="zh-CN" sz="22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tabLst>
                <a:tab pos="4519930" algn="l"/>
              </a:tabLst>
            </a:pP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22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为“花朵”图层添加“过渡</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&gt;CC Image Wipe</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（图像擦除）”效果，并为其</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Completion</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（完成度）设置一个从</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到</a:t>
            </a:r>
            <a:r>
              <a:rPr lang="en-US"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a:t>
            </a:r>
            <a:r>
              <a:rPr lang="zh-CN" altLang="zh-CN" sz="2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的关键帧动画。</a:t>
            </a:r>
            <a:endParaRPr lang="zh-CN" altLang="zh-CN" sz="22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6103D62E-A2C2-7706-C2E2-41857B6602F3}"/>
              </a:ext>
            </a:extLst>
          </p:cNvPr>
          <p:cNvSpPr txBox="1"/>
          <p:nvPr/>
        </p:nvSpPr>
        <p:spPr>
          <a:xfrm>
            <a:off x="2805137" y="242806"/>
            <a:ext cx="1930149" cy="671851"/>
          </a:xfrm>
          <a:prstGeom prst="rect">
            <a:avLst/>
          </a:prstGeom>
          <a:noFill/>
        </p:spPr>
        <p:txBody>
          <a:bodyPr wrap="square">
            <a:spAutoFit/>
          </a:bodyPr>
          <a:lstStyle/>
          <a:p>
            <a:pPr algn="just">
              <a:lnSpc>
                <a:spcPct val="150000"/>
              </a:lnSpc>
            </a:pPr>
            <a:r>
              <a:rPr lang="zh-CN" altLang="en-US" sz="2800" b="1" kern="100" dirty="0">
                <a:solidFill>
                  <a:srgbClr val="324A7A"/>
                </a:solidFill>
                <a:highlight>
                  <a:srgbClr val="FFFFFF"/>
                </a:highlight>
                <a:latin typeface="Arial" panose="020B0604020202020204" pitchFamily="34" charset="0"/>
                <a:ea typeface="宋体" panose="02010600030101010101" pitchFamily="2" charset="-122"/>
                <a:cs typeface="Arial" panose="020B0604020202020204" pitchFamily="34" charset="0"/>
              </a:rPr>
              <a:t>过程提示</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5570643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311534" y="2285999"/>
            <a:ext cx="9539416" cy="3353097"/>
          </a:xfrm>
          <a:prstGeom prst="rect">
            <a:avLst/>
          </a:prstGeom>
          <a:noFill/>
        </p:spPr>
        <p:txBody>
          <a:bodyPr wrap="square" rtlCol="0">
            <a:spAutoFit/>
          </a:bodyPr>
          <a:lstStyle/>
          <a:p>
            <a:pPr algn="just">
              <a:lnSpc>
                <a:spcPct val="150000"/>
              </a:lnSpc>
            </a:pPr>
            <a:r>
              <a:rPr lang="zh-CN"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画面作为影片最重要的基本要素，画面的色彩表达方式不一样，对影片内容会起到非常大的改变。通过色彩校正知识，通过运用</a:t>
            </a:r>
            <a:r>
              <a:rPr lang="en-US" altLang="zh-CN" sz="2400" kern="100" dirty="0">
                <a:effectLst/>
                <a:latin typeface="微软雅黑" panose="020B0503020204020204" pitchFamily="34" charset="-122"/>
                <a:ea typeface="微软雅黑" panose="020B0503020204020204" pitchFamily="34" charset="-122"/>
                <a:cs typeface="Calibri" panose="020F0502020204030204" pitchFamily="34" charset="0"/>
              </a:rPr>
              <a:t>After Effects</a:t>
            </a:r>
            <a:r>
              <a:rPr lang="zh-CN" altLang="zh-CN" sz="2400" kern="100" dirty="0">
                <a:effectLst/>
                <a:latin typeface="微软雅黑" panose="020B0503020204020204" pitchFamily="34" charset="-122"/>
                <a:ea typeface="微软雅黑" panose="020B0503020204020204" pitchFamily="34" charset="-122"/>
                <a:cs typeface="宋体" panose="02010600030101010101" pitchFamily="2" charset="-122"/>
              </a:rPr>
              <a:t>中的色彩调整滤镜，可以产生不同的色彩校正效果，调整画面的色调、色相、亮度和对比度等可以自由调整画面的色彩，使其更好地配合影片内容的表达，使画面能够完美的、更适合主题的表现力，这也是制作高质量视频的重要环节。</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49827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01792" y="857250"/>
            <a:ext cx="1415772" cy="461665"/>
          </a:xfrm>
          <a:prstGeom prst="rect">
            <a:avLst/>
          </a:prstGeom>
          <a:noFill/>
        </p:spPr>
        <p:txBody>
          <a:bodyPr wrap="none" rtlCol="0">
            <a:spAutoFit/>
          </a:bodyPr>
          <a:lstStyle>
            <a:defPPr>
              <a:defRPr lang="zh-CN"/>
            </a:defPPr>
            <a:lvl1pPr algn="ctr">
              <a:defRPr sz="2400">
                <a:solidFill>
                  <a:schemeClr val="tx1">
                    <a:lumMod val="75000"/>
                    <a:lumOff val="25000"/>
                  </a:schemeClr>
                </a:solidFill>
              </a:defRPr>
            </a:lvl1pPr>
          </a:lstStyle>
          <a:p>
            <a:r>
              <a:rPr lang="zh-CN" altLang="en-US" dirty="0"/>
              <a:t>本节概论</a:t>
            </a:r>
          </a:p>
        </p:txBody>
      </p:sp>
      <p:sp>
        <p:nvSpPr>
          <p:cNvPr id="44" name="文本框 43"/>
          <p:cNvSpPr txBox="1"/>
          <p:nvPr/>
        </p:nvSpPr>
        <p:spPr>
          <a:xfrm>
            <a:off x="194014" y="2027709"/>
            <a:ext cx="2031325" cy="461665"/>
          </a:xfrm>
          <a:prstGeom prst="rect">
            <a:avLst/>
          </a:prstGeom>
          <a:noFill/>
        </p:spPr>
        <p:txBody>
          <a:bodyPr wrap="none" rtlCol="0">
            <a:spAutoFit/>
          </a:bodyPr>
          <a:lstStyle/>
          <a:p>
            <a:pPr algn="ctr"/>
            <a:r>
              <a:rPr lang="zh-CN" altLang="en-US" sz="2400" b="1" dirty="0">
                <a:solidFill>
                  <a:schemeClr val="bg1"/>
                </a:solidFill>
              </a:rPr>
              <a:t>本节知识图谱</a:t>
            </a:r>
          </a:p>
        </p:txBody>
      </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a:extLst>
              <a:ext uri="{FF2B5EF4-FFF2-40B4-BE49-F238E27FC236}">
                <a16:creationId xmlns:a16="http://schemas.microsoft.com/office/drawing/2014/main" id="{49FF7F2C-F3B7-D6BD-1863-BACA8516DF27}"/>
              </a:ext>
            </a:extLst>
          </p:cNvPr>
          <p:cNvGraphicFramePr>
            <a:graphicFrameLocks noGrp="1"/>
          </p:cNvGraphicFramePr>
          <p:nvPr>
            <p:extLst>
              <p:ext uri="{D42A27DB-BD31-4B8C-83A1-F6EECF244321}">
                <p14:modId xmlns:p14="http://schemas.microsoft.com/office/powerpoint/2010/main" val="1707010151"/>
              </p:ext>
            </p:extLst>
          </p:nvPr>
        </p:nvGraphicFramePr>
        <p:xfrm>
          <a:off x="2751991" y="857250"/>
          <a:ext cx="8416753" cy="4474030"/>
        </p:xfrm>
        <a:graphic>
          <a:graphicData uri="http://schemas.openxmlformats.org/drawingml/2006/table">
            <a:tbl>
              <a:tblPr firstRow="1" firstCol="1" bandRow="1">
                <a:tableStyleId>{5C22544A-7EE6-4342-B048-85BDC9FD1C3A}</a:tableStyleId>
              </a:tblPr>
              <a:tblGrid>
                <a:gridCol w="1826207">
                  <a:extLst>
                    <a:ext uri="{9D8B030D-6E8A-4147-A177-3AD203B41FA5}">
                      <a16:colId xmlns:a16="http://schemas.microsoft.com/office/drawing/2014/main" val="1667752688"/>
                    </a:ext>
                  </a:extLst>
                </a:gridCol>
                <a:gridCol w="2676719">
                  <a:extLst>
                    <a:ext uri="{9D8B030D-6E8A-4147-A177-3AD203B41FA5}">
                      <a16:colId xmlns:a16="http://schemas.microsoft.com/office/drawing/2014/main" val="2654914867"/>
                    </a:ext>
                  </a:extLst>
                </a:gridCol>
                <a:gridCol w="2676719">
                  <a:extLst>
                    <a:ext uri="{9D8B030D-6E8A-4147-A177-3AD203B41FA5}">
                      <a16:colId xmlns:a16="http://schemas.microsoft.com/office/drawing/2014/main" val="791673827"/>
                    </a:ext>
                  </a:extLst>
                </a:gridCol>
                <a:gridCol w="1237108">
                  <a:extLst>
                    <a:ext uri="{9D8B030D-6E8A-4147-A177-3AD203B41FA5}">
                      <a16:colId xmlns:a16="http://schemas.microsoft.com/office/drawing/2014/main" val="2209529205"/>
                    </a:ext>
                  </a:extLst>
                </a:gridCol>
              </a:tblGrid>
              <a:tr h="608090">
                <a:tc rowSpan="4">
                  <a:txBody>
                    <a:bodyPr/>
                    <a:lstStyle/>
                    <a:p>
                      <a:pPr algn="just">
                        <a:lnSpc>
                          <a:spcPct val="150000"/>
                        </a:lnSpc>
                      </a:pPr>
                      <a:r>
                        <a:rPr lang="en-US" sz="1800" kern="100" dirty="0">
                          <a:effectLst/>
                        </a:rPr>
                        <a:t> </a:t>
                      </a:r>
                      <a:endParaRPr lang="zh-CN" sz="1400" kern="100" dirty="0">
                        <a:effectLst/>
                      </a:endParaRPr>
                    </a:p>
                    <a:p>
                      <a:pPr algn="just">
                        <a:lnSpc>
                          <a:spcPct val="150000"/>
                        </a:lnSpc>
                      </a:pPr>
                      <a:r>
                        <a:rPr lang="en-US" sz="1800" kern="100" dirty="0">
                          <a:effectLst/>
                        </a:rPr>
                        <a:t> </a:t>
                      </a:r>
                      <a:endParaRPr lang="zh-CN" sz="1400" kern="100" dirty="0">
                        <a:effectLst/>
                      </a:endParaRPr>
                    </a:p>
                    <a:p>
                      <a:pPr algn="just">
                        <a:lnSpc>
                          <a:spcPct val="150000"/>
                        </a:lnSpc>
                      </a:pPr>
                      <a:r>
                        <a:rPr lang="zh-CN" sz="1800" kern="100" dirty="0">
                          <a:effectLst/>
                        </a:rPr>
                        <a:t>图层操作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800" kern="100">
                          <a:effectLst/>
                        </a:rPr>
                        <a:t>分类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800" kern="100">
                          <a:effectLst/>
                        </a:rPr>
                        <a:t>内容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1800" kern="100">
                          <a:effectLst/>
                        </a:rPr>
                        <a:t>重要性</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44577862"/>
                  </a:ext>
                </a:extLst>
              </a:tr>
              <a:tr h="1288647">
                <a:tc vMerge="1">
                  <a:txBody>
                    <a:bodyPr/>
                    <a:lstStyle/>
                    <a:p>
                      <a:endParaRPr lang="zh-CN" altLang="en-US"/>
                    </a:p>
                  </a:txBody>
                  <a:tcPr/>
                </a:tc>
                <a:tc>
                  <a:txBody>
                    <a:bodyPr/>
                    <a:lstStyle/>
                    <a:p>
                      <a:pPr algn="just">
                        <a:lnSpc>
                          <a:spcPct val="150000"/>
                        </a:lnSpc>
                      </a:pPr>
                      <a:r>
                        <a:rPr lang="zh-CN" sz="1800" kern="100">
                          <a:effectLst/>
                        </a:rPr>
                        <a:t>色彩的分类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掌握色彩无彩色系、有彩色系、特别色系的具象分类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03530984"/>
                  </a:ext>
                </a:extLst>
              </a:tr>
              <a:tr h="608090">
                <a:tc vMerge="1">
                  <a:txBody>
                    <a:bodyPr/>
                    <a:lstStyle/>
                    <a:p>
                      <a:endParaRPr lang="zh-CN" altLang="en-US"/>
                    </a:p>
                  </a:txBody>
                  <a:tcPr/>
                </a:tc>
                <a:tc>
                  <a:txBody>
                    <a:bodyPr/>
                    <a:lstStyle/>
                    <a:p>
                      <a:pPr algn="just">
                        <a:lnSpc>
                          <a:spcPct val="150000"/>
                        </a:lnSpc>
                      </a:pPr>
                      <a:r>
                        <a:rPr lang="zh-CN" sz="1800" kern="100">
                          <a:effectLst/>
                        </a:rPr>
                        <a:t>色彩空间</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掌握色相环上颜色的体现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31263359"/>
                  </a:ext>
                </a:extLst>
              </a:tr>
              <a:tr h="1969203">
                <a:tc vMerge="1">
                  <a:txBody>
                    <a:bodyPr/>
                    <a:lstStyle/>
                    <a:p>
                      <a:endParaRPr lang="zh-CN" altLang="en-US"/>
                    </a:p>
                  </a:txBody>
                  <a:tcPr/>
                </a:tc>
                <a:tc>
                  <a:txBody>
                    <a:bodyPr/>
                    <a:lstStyle/>
                    <a:p>
                      <a:pPr algn="just">
                        <a:lnSpc>
                          <a:spcPct val="150000"/>
                        </a:lnSpc>
                      </a:pPr>
                      <a:r>
                        <a:rPr lang="zh-CN" sz="1800" kern="100" dirty="0">
                          <a:effectLst/>
                        </a:rPr>
                        <a:t>色系及配色技巧</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掌握一个色相（主色调）与之相关联的互补色、相对色或者同类色关系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08242553"/>
                  </a:ext>
                </a:extLst>
              </a:tr>
            </a:tbl>
          </a:graphicData>
        </a:graphic>
      </p:graphicFrame>
    </p:spTree>
    <p:custDataLst>
      <p:tags r:id="rId1"/>
    </p:custDataLst>
    <p:extLst>
      <p:ext uri="{BB962C8B-B14F-4D97-AF65-F5344CB8AC3E}">
        <p14:creationId xmlns:p14="http://schemas.microsoft.com/office/powerpoint/2010/main" val="1676254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a:extLst>
              <a:ext uri="{FF2B5EF4-FFF2-40B4-BE49-F238E27FC236}">
                <a16:creationId xmlns:a16="http://schemas.microsoft.com/office/drawing/2014/main" id="{6099D210-819B-44C8-4407-941B54338B58}"/>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A08234F9-FFDE-5F6D-88FD-7E169C4BADE9}"/>
              </a:ext>
            </a:extLst>
          </p:cNvPr>
          <p:cNvGrpSpPr/>
          <p:nvPr/>
        </p:nvGrpSpPr>
        <p:grpSpPr>
          <a:xfrm>
            <a:off x="66240" y="917064"/>
            <a:ext cx="2161837" cy="918222"/>
            <a:chOff x="53900" y="1497840"/>
            <a:chExt cx="2161837" cy="918222"/>
          </a:xfrm>
        </p:grpSpPr>
        <p:sp>
          <p:nvSpPr>
            <p:cNvPr id="12" name="矩形: 圆角 11">
              <a:extLst>
                <a:ext uri="{FF2B5EF4-FFF2-40B4-BE49-F238E27FC236}">
                  <a16:creationId xmlns:a16="http://schemas.microsoft.com/office/drawing/2014/main" id="{AC1184E7-3CAD-FDA9-8BC0-17631C1A93FA}"/>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062108F8-AB08-3167-A50D-4F53B344EC91}"/>
                </a:ext>
              </a:extLst>
            </p:cNvPr>
            <p:cNvSpPr txBox="1"/>
            <p:nvPr/>
          </p:nvSpPr>
          <p:spPr>
            <a:xfrm>
              <a:off x="53900" y="1619077"/>
              <a:ext cx="2064281" cy="523220"/>
            </a:xfrm>
            <a:prstGeom prst="rect">
              <a:avLst/>
            </a:prstGeom>
            <a:noFill/>
          </p:spPr>
          <p:txBody>
            <a:bodyPr wrap="square" rtlCol="0">
              <a:spAutoFit/>
            </a:bodyPr>
            <a:lstStyle/>
            <a:p>
              <a:pPr algn="ctr"/>
              <a:r>
                <a:rPr lang="zh-CN" altLang="en-US" sz="2800" b="1" dirty="0">
                  <a:solidFill>
                    <a:schemeClr val="bg1"/>
                  </a:solidFill>
                </a:rPr>
                <a:t>色彩的分内</a:t>
              </a:r>
            </a:p>
          </p:txBody>
        </p:sp>
      </p:grpSp>
      <p:sp>
        <p:nvSpPr>
          <p:cNvPr id="2" name="矩形: 圆角 1">
            <a:extLst>
              <a:ext uri="{FF2B5EF4-FFF2-40B4-BE49-F238E27FC236}">
                <a16:creationId xmlns:a16="http://schemas.microsoft.com/office/drawing/2014/main" id="{3F6EB7EB-E9C7-36AE-B8BD-E20B8155E35A}"/>
              </a:ext>
            </a:extLst>
          </p:cNvPr>
          <p:cNvSpPr/>
          <p:nvPr/>
        </p:nvSpPr>
        <p:spPr>
          <a:xfrm>
            <a:off x="2483347" y="395133"/>
            <a:ext cx="8734382" cy="190719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mn-lt"/>
              </a:rPr>
              <a:t>1.</a:t>
            </a: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mn-lt"/>
              </a:rPr>
              <a:t>无彩色彩</a:t>
            </a: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mn-lt"/>
              </a:rPr>
              <a:t>    无彩色系是指黑和白，以及各种纯灰色。试将纯黑逐渐加白，使其由黑、深灰、中灰、浅灰直到纯白，分为</a:t>
            </a:r>
            <a:r>
              <a:rPr kumimoji="0" lang="en-US" altLang="zh-CN"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mn-lt"/>
              </a:rPr>
              <a:t>11</a:t>
            </a: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mn-lt"/>
              </a:rPr>
              <a:t>个阶梯，成为明度渐变。从最亮的白色开始，依次为白、亮灰、浅灰、亮中灰、中灰、灰、暗灰、黑灰、黑等。</a:t>
            </a:r>
          </a:p>
        </p:txBody>
      </p:sp>
      <p:sp>
        <p:nvSpPr>
          <p:cNvPr id="3" name="矩形: 圆角 2">
            <a:extLst>
              <a:ext uri="{FF2B5EF4-FFF2-40B4-BE49-F238E27FC236}">
                <a16:creationId xmlns:a16="http://schemas.microsoft.com/office/drawing/2014/main" id="{F7BF21B1-4D27-C8CA-1D84-0D57B5CBA574}"/>
              </a:ext>
            </a:extLst>
          </p:cNvPr>
          <p:cNvSpPr/>
          <p:nvPr/>
        </p:nvSpPr>
        <p:spPr>
          <a:xfrm>
            <a:off x="2483347" y="2513699"/>
            <a:ext cx="8734382" cy="204197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ea"/>
                <a:sym typeface="+mn-lt"/>
              </a:rPr>
              <a:t>2.</a:t>
            </a: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ea"/>
                <a:sym typeface="+mn-lt"/>
              </a:rPr>
              <a:t>有彩色系</a:t>
            </a: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latin typeface="+mn-ea"/>
                <a:cs typeface="+mn-ea"/>
                <a:sym typeface="+mn-lt"/>
              </a:rPr>
              <a:t>    无彩色有明有暗，表现为白、黑，也称色调。有彩色表现很复杂，但可以用三组值来确认。其一是彩调，也就是色相；其二是明暗，也就是明度和亮度；其三是色强，也就是纯度和彩度，这就是色彩的三个属性。</a:t>
            </a:r>
          </a:p>
        </p:txBody>
      </p:sp>
      <p:sp>
        <p:nvSpPr>
          <p:cNvPr id="4" name="矩形: 圆角 3">
            <a:extLst>
              <a:ext uri="{FF2B5EF4-FFF2-40B4-BE49-F238E27FC236}">
                <a16:creationId xmlns:a16="http://schemas.microsoft.com/office/drawing/2014/main" id="{83B695E2-1CCA-745F-CB9A-A8D8B0205D02}"/>
              </a:ext>
            </a:extLst>
          </p:cNvPr>
          <p:cNvSpPr/>
          <p:nvPr/>
        </p:nvSpPr>
        <p:spPr>
          <a:xfrm>
            <a:off x="2483347" y="4722598"/>
            <a:ext cx="8734382" cy="204197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en-US" altLang="zh-CN" sz="2000" b="1" i="0" u="none" strike="noStrike" kern="1200" cap="none" spc="0" normalizeH="0" baseline="0" noProof="0" dirty="0">
                <a:ln>
                  <a:noFill/>
                </a:ln>
                <a:solidFill>
                  <a:srgbClr val="000000"/>
                </a:solidFill>
                <a:effectLst/>
                <a:uLnTx/>
                <a:uFillTx/>
                <a:latin typeface="+mn-ea"/>
                <a:cs typeface="+mn-ea"/>
                <a:sym typeface="+mn-lt"/>
              </a:rPr>
              <a:t>3.</a:t>
            </a:r>
            <a:r>
              <a:rPr kumimoji="0" lang="zh-CN" altLang="en-US" sz="2000" b="1" i="0" u="none" strike="noStrike" kern="1200" cap="none" spc="0" normalizeH="0" baseline="0" noProof="0" dirty="0">
                <a:ln>
                  <a:noFill/>
                </a:ln>
                <a:solidFill>
                  <a:srgbClr val="000000"/>
                </a:solidFill>
                <a:effectLst/>
                <a:uLnTx/>
                <a:uFillTx/>
                <a:latin typeface="+mn-ea"/>
                <a:cs typeface="+mn-ea"/>
                <a:sym typeface="+mn-lt"/>
              </a:rPr>
              <a:t>特别色系</a:t>
            </a:r>
          </a:p>
          <a:p>
            <a:pPr marL="0" marR="0" lvl="0" indent="0" algn="just" defTabSz="913765" rtl="0" eaLnBrk="1" fontAlgn="auto" latinLnBrk="0" hangingPunct="1">
              <a:lnSpc>
                <a:spcPct val="140000"/>
              </a:lnSpc>
              <a:spcBef>
                <a:spcPts val="0"/>
              </a:spcBef>
              <a:spcAft>
                <a:spcPts val="0"/>
              </a:spcAft>
              <a:buClrTx/>
              <a:buSzPct val="25000"/>
              <a:buFontTx/>
              <a:buNone/>
              <a:defRPr/>
            </a:pPr>
            <a:r>
              <a:rPr kumimoji="0" lang="zh-CN" altLang="en-US" sz="2000" i="0" u="none" strike="noStrike" kern="1200" cap="none" spc="0" normalizeH="0" baseline="0" noProof="0" dirty="0">
                <a:ln>
                  <a:noFill/>
                </a:ln>
                <a:solidFill>
                  <a:srgbClr val="000000"/>
                </a:solidFill>
                <a:effectLst/>
                <a:uLnTx/>
                <a:uFillTx/>
                <a:latin typeface="+mn-ea"/>
                <a:cs typeface="+mn-ea"/>
                <a:sym typeface="+mn-lt"/>
              </a:rPr>
              <a:t>    在实际运用中，还有一类色彩在使用时的效果不同于以上两种色彩，具有特殊性，被称为特别色，比如金色、银色、荧光色。此类色彩的提出，是为了适应现代设计和印刷的发展，丰富设计师的表现方式和设计效果。</a:t>
            </a:r>
          </a:p>
        </p:txBody>
      </p:sp>
    </p:spTree>
    <p:custDataLst>
      <p:tags r:id="rId1"/>
    </p:custDataLst>
    <p:extLst>
      <p:ext uri="{BB962C8B-B14F-4D97-AF65-F5344CB8AC3E}">
        <p14:creationId xmlns:p14="http://schemas.microsoft.com/office/powerpoint/2010/main" val="1171398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E8026F4A-944A-099F-FCF6-2528BD6C4DD0}"/>
              </a:ext>
            </a:extLst>
          </p:cNvPr>
          <p:cNvGrpSpPr/>
          <p:nvPr/>
        </p:nvGrpSpPr>
        <p:grpSpPr>
          <a:xfrm>
            <a:off x="66240" y="917064"/>
            <a:ext cx="2161837" cy="918222"/>
            <a:chOff x="53900" y="1497840"/>
            <a:chExt cx="2161837" cy="918222"/>
          </a:xfrm>
        </p:grpSpPr>
        <p:sp>
          <p:nvSpPr>
            <p:cNvPr id="5" name="矩形: 圆角 4">
              <a:extLst>
                <a:ext uri="{FF2B5EF4-FFF2-40B4-BE49-F238E27FC236}">
                  <a16:creationId xmlns:a16="http://schemas.microsoft.com/office/drawing/2014/main" id="{311E5AE2-05D0-E431-22C7-7168514D6FF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20C658-4A37-128B-2EA1-F058E9A64F24}"/>
                </a:ext>
              </a:extLst>
            </p:cNvPr>
            <p:cNvSpPr txBox="1"/>
            <p:nvPr/>
          </p:nvSpPr>
          <p:spPr>
            <a:xfrm>
              <a:off x="53900" y="1619077"/>
              <a:ext cx="2064281" cy="523220"/>
            </a:xfrm>
            <a:prstGeom prst="rect">
              <a:avLst/>
            </a:prstGeom>
            <a:noFill/>
          </p:spPr>
          <p:txBody>
            <a:bodyPr wrap="square" rtlCol="0">
              <a:spAutoFit/>
            </a:bodyPr>
            <a:lstStyle/>
            <a:p>
              <a:pPr algn="ctr"/>
              <a:r>
                <a:rPr lang="zh-CN" altLang="en-US" sz="2800" b="1" dirty="0">
                  <a:solidFill>
                    <a:schemeClr val="bg1"/>
                  </a:solidFill>
                </a:rPr>
                <a:t>色彩空间</a:t>
              </a:r>
            </a:p>
          </p:txBody>
        </p:sp>
      </p:grpSp>
      <p:sp>
        <p:nvSpPr>
          <p:cNvPr id="8" name="等腰三角形 7">
            <a:extLst>
              <a:ext uri="{FF2B5EF4-FFF2-40B4-BE49-F238E27FC236}">
                <a16:creationId xmlns:a16="http://schemas.microsoft.com/office/drawing/2014/main" id="{21D58B25-9CC0-5640-4F3C-3D2D643050AE}"/>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5777594A-56A1-AFC2-DE7C-DB8735431C12}"/>
              </a:ext>
            </a:extLst>
          </p:cNvPr>
          <p:cNvSpPr/>
          <p:nvPr/>
        </p:nvSpPr>
        <p:spPr>
          <a:xfrm>
            <a:off x="2543881" y="433596"/>
            <a:ext cx="7105450" cy="2227961"/>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latin typeface="+mn-ea"/>
              </a:rPr>
              <a:t> </a:t>
            </a:r>
            <a:r>
              <a:rPr lang="en-US" altLang="zh-CN" b="1" dirty="0">
                <a:solidFill>
                  <a:schemeClr val="tx1"/>
                </a:solidFill>
                <a:latin typeface="+mn-ea"/>
              </a:rPr>
              <a:t>24</a:t>
            </a:r>
            <a:r>
              <a:rPr lang="zh-CN" altLang="en-US" b="1" dirty="0">
                <a:solidFill>
                  <a:schemeClr val="tx1"/>
                </a:solidFill>
                <a:latin typeface="+mn-ea"/>
              </a:rPr>
              <a:t>色相环</a:t>
            </a:r>
          </a:p>
          <a:p>
            <a:pPr algn="just"/>
            <a:r>
              <a:rPr lang="zh-CN" altLang="en-US" dirty="0">
                <a:solidFill>
                  <a:schemeClr val="tx1"/>
                </a:solidFill>
                <a:latin typeface="+mn-ea"/>
              </a:rPr>
              <a:t>     色相环是指一种圆形排列的色相光谱，有十色、十二色、十六色、二十四色、四十八色等多种表现形式。以红、黄、蓝为三主色，由红色和黄色产生间色</a:t>
            </a:r>
            <a:r>
              <a:rPr lang="en-US" altLang="zh-CN" dirty="0">
                <a:solidFill>
                  <a:schemeClr val="tx1"/>
                </a:solidFill>
                <a:latin typeface="+mn-ea"/>
              </a:rPr>
              <a:t>——</a:t>
            </a:r>
            <a:r>
              <a:rPr lang="zh-CN" altLang="en-US" dirty="0">
                <a:solidFill>
                  <a:schemeClr val="tx1"/>
                </a:solidFill>
                <a:latin typeface="+mn-ea"/>
              </a:rPr>
              <a:t>橙；黄色与蓝色产生间色</a:t>
            </a:r>
            <a:r>
              <a:rPr lang="en-US" altLang="zh-CN" dirty="0">
                <a:solidFill>
                  <a:schemeClr val="tx1"/>
                </a:solidFill>
                <a:latin typeface="+mn-ea"/>
              </a:rPr>
              <a:t>——</a:t>
            </a:r>
            <a:r>
              <a:rPr lang="zh-CN" altLang="en-US" dirty="0">
                <a:solidFill>
                  <a:schemeClr val="tx1"/>
                </a:solidFill>
                <a:latin typeface="+mn-ea"/>
              </a:rPr>
              <a:t>绿；蓝色与红色产生间色</a:t>
            </a:r>
            <a:r>
              <a:rPr lang="en-US" altLang="zh-CN" dirty="0">
                <a:solidFill>
                  <a:schemeClr val="tx1"/>
                </a:solidFill>
                <a:latin typeface="+mn-ea"/>
              </a:rPr>
              <a:t>——</a:t>
            </a:r>
            <a:r>
              <a:rPr lang="zh-CN" altLang="en-US" dirty="0">
                <a:solidFill>
                  <a:schemeClr val="tx1"/>
                </a:solidFill>
                <a:latin typeface="+mn-ea"/>
              </a:rPr>
              <a:t>紫，组成六色相。在这六个色相中，每两个色相分别再调出三个色相，便组成最为常用的</a:t>
            </a:r>
            <a:r>
              <a:rPr lang="en-US" altLang="zh-CN" dirty="0">
                <a:solidFill>
                  <a:schemeClr val="tx1"/>
                </a:solidFill>
                <a:latin typeface="+mn-ea"/>
              </a:rPr>
              <a:t>24</a:t>
            </a:r>
            <a:r>
              <a:rPr lang="zh-CN" altLang="en-US" dirty="0">
                <a:solidFill>
                  <a:schemeClr val="tx1"/>
                </a:solidFill>
                <a:latin typeface="+mn-ea"/>
              </a:rPr>
              <a:t>色相环， 如图</a:t>
            </a:r>
            <a:r>
              <a:rPr lang="en-US" altLang="zh-CN" dirty="0">
                <a:solidFill>
                  <a:schemeClr val="tx1"/>
                </a:solidFill>
                <a:latin typeface="+mn-ea"/>
              </a:rPr>
              <a:t>9-1</a:t>
            </a:r>
            <a:r>
              <a:rPr lang="zh-CN" altLang="en-US" dirty="0">
                <a:solidFill>
                  <a:schemeClr val="tx1"/>
                </a:solidFill>
                <a:latin typeface="+mn-ea"/>
              </a:rPr>
              <a:t>所示。</a:t>
            </a:r>
          </a:p>
        </p:txBody>
      </p:sp>
      <p:pic>
        <p:nvPicPr>
          <p:cNvPr id="2" name="图片 1" descr="微信图片_20230630133542">
            <a:extLst>
              <a:ext uri="{FF2B5EF4-FFF2-40B4-BE49-F238E27FC236}">
                <a16:creationId xmlns:a16="http://schemas.microsoft.com/office/drawing/2014/main" id="{C35A68A2-0AA1-325C-4700-D41704368D64}"/>
              </a:ext>
            </a:extLst>
          </p:cNvPr>
          <p:cNvPicPr>
            <a:picLocks noChangeAspect="1"/>
          </p:cNvPicPr>
          <p:nvPr/>
        </p:nvPicPr>
        <p:blipFill>
          <a:blip r:embed="rId3"/>
          <a:srcRect l="651"/>
          <a:stretch>
            <a:fillRect/>
          </a:stretch>
        </p:blipFill>
        <p:spPr>
          <a:xfrm>
            <a:off x="2770279" y="2804024"/>
            <a:ext cx="6004004" cy="3482476"/>
          </a:xfrm>
          <a:prstGeom prst="rect">
            <a:avLst/>
          </a:prstGeom>
        </p:spPr>
      </p:pic>
      <p:sp>
        <p:nvSpPr>
          <p:cNvPr id="7" name="文本框 6">
            <a:extLst>
              <a:ext uri="{FF2B5EF4-FFF2-40B4-BE49-F238E27FC236}">
                <a16:creationId xmlns:a16="http://schemas.microsoft.com/office/drawing/2014/main" id="{B27CC45C-2C5A-79D0-4944-E60856074EEA}"/>
              </a:ext>
            </a:extLst>
          </p:cNvPr>
          <p:cNvSpPr txBox="1"/>
          <p:nvPr/>
        </p:nvSpPr>
        <p:spPr>
          <a:xfrm>
            <a:off x="4046109" y="6194213"/>
            <a:ext cx="6098720" cy="460382"/>
          </a:xfrm>
          <a:prstGeom prst="rect">
            <a:avLst/>
          </a:prstGeom>
          <a:noFill/>
        </p:spPr>
        <p:txBody>
          <a:bodyPr wrap="square">
            <a:spAutoFit/>
          </a:bodyPr>
          <a:lstStyle/>
          <a:p>
            <a:pPr algn="ctr">
              <a:lnSpc>
                <a:spcPct val="150000"/>
              </a:lnSpc>
            </a:pPr>
            <a:r>
              <a:rPr lang="zh-CN"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如图</a:t>
            </a:r>
            <a:r>
              <a:rPr lang="en-US" altLang="zh-CN" sz="1800" kern="100" dirty="0">
                <a:solidFill>
                  <a:srgbClr val="000000"/>
                </a:solidFill>
                <a:effectLst/>
                <a:highlight>
                  <a:srgbClr val="FFFFFF"/>
                </a:highlight>
                <a:latin typeface="Calibri" panose="020F0502020204030204" pitchFamily="34" charset="0"/>
                <a:ea typeface="宋体" panose="02010600030101010101" pitchFamily="2" charset="-122"/>
                <a:cs typeface="宋体" panose="02010600030101010101" pitchFamily="2" charset="-122"/>
              </a:rPr>
              <a:t>9-1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3569006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ISLIDE.ICON" val="#167752;"/>
</p:tagLst>
</file>

<file path=ppt/tags/tag28.xml><?xml version="1.0" encoding="utf-8"?>
<p:tagLst xmlns:a="http://schemas.openxmlformats.org/drawingml/2006/main" xmlns:r="http://schemas.openxmlformats.org/officeDocument/2006/relationships" xmlns:p="http://schemas.openxmlformats.org/presentationml/2006/main">
  <p:tag name="ISLIDE.ICON" val="#167752;"/>
</p:tagLst>
</file>

<file path=ppt/tags/tag29.xml><?xml version="1.0" encoding="utf-8"?>
<p:tagLst xmlns:a="http://schemas.openxmlformats.org/drawingml/2006/main" xmlns:r="http://schemas.openxmlformats.org/officeDocument/2006/relationships" xmlns:p="http://schemas.openxmlformats.org/presentationml/2006/main">
  <p:tag name="ISLIDE.ICON" val="#16775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ISLIDE.ICON" val="#167752;"/>
</p:tagLst>
</file>

<file path=ppt/tags/tag31.xml><?xml version="1.0" encoding="utf-8"?>
<p:tagLst xmlns:a="http://schemas.openxmlformats.org/drawingml/2006/main" xmlns:r="http://schemas.openxmlformats.org/officeDocument/2006/relationships" xmlns:p="http://schemas.openxmlformats.org/presentationml/2006/main">
  <p:tag name="ISLIDE.ICON" val="#167752;"/>
</p:tagLst>
</file>

<file path=ppt/tags/tag32.xml><?xml version="1.0" encoding="utf-8"?>
<p:tagLst xmlns:a="http://schemas.openxmlformats.org/drawingml/2006/main" xmlns:r="http://schemas.openxmlformats.org/officeDocument/2006/relationships" xmlns:p="http://schemas.openxmlformats.org/presentationml/2006/main">
  <p:tag name="ISLIDE.ICON" val="#167752;"/>
</p:tagLst>
</file>

<file path=ppt/tags/tag33.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34.xml><?xml version="1.0" encoding="utf-8"?>
<p:tagLst xmlns:a="http://schemas.openxmlformats.org/drawingml/2006/main" xmlns:r="http://schemas.openxmlformats.org/officeDocument/2006/relationships" xmlns:p="http://schemas.openxmlformats.org/presentationml/2006/main">
  <p:tag name="ISLIDE.ICON" val="#167752;"/>
</p:tagLst>
</file>

<file path=ppt/tags/tag35.xml><?xml version="1.0" encoding="utf-8"?>
<p:tagLst xmlns:a="http://schemas.openxmlformats.org/drawingml/2006/main" xmlns:r="http://schemas.openxmlformats.org/officeDocument/2006/relationships" xmlns:p="http://schemas.openxmlformats.org/presentationml/2006/main">
  <p:tag name="ISLIDE.ICON" val="#167752;"/>
</p:tagLst>
</file>

<file path=ppt/tags/tag36.xml><?xml version="1.0" encoding="utf-8"?>
<p:tagLst xmlns:a="http://schemas.openxmlformats.org/drawingml/2006/main" xmlns:r="http://schemas.openxmlformats.org/officeDocument/2006/relationships" xmlns:p="http://schemas.openxmlformats.org/presentationml/2006/main">
  <p:tag name="ISLIDE.ICON" val="#167752;"/>
</p:tagLst>
</file>

<file path=ppt/tags/tag37.xml><?xml version="1.0" encoding="utf-8"?>
<p:tagLst xmlns:a="http://schemas.openxmlformats.org/drawingml/2006/main" xmlns:r="http://schemas.openxmlformats.org/officeDocument/2006/relationships" xmlns:p="http://schemas.openxmlformats.org/presentationml/2006/main">
  <p:tag name="ISLIDE.ICON" val="#167752;"/>
</p:tagLst>
</file>

<file path=ppt/tags/tag38.xml><?xml version="1.0" encoding="utf-8"?>
<p:tagLst xmlns:a="http://schemas.openxmlformats.org/drawingml/2006/main" xmlns:r="http://schemas.openxmlformats.org/officeDocument/2006/relationships" xmlns:p="http://schemas.openxmlformats.org/presentationml/2006/main">
  <p:tag name="ISLIDE.ICON" val="#167752;"/>
</p:tagLst>
</file>

<file path=ppt/tags/tag39.xml><?xml version="1.0" encoding="utf-8"?>
<p:tagLst xmlns:a="http://schemas.openxmlformats.org/drawingml/2006/main" xmlns:r="http://schemas.openxmlformats.org/officeDocument/2006/relationships" xmlns:p="http://schemas.openxmlformats.org/presentationml/2006/main">
  <p:tag name="ISLIDE.ICON" val="#16775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ISLIDE.ICON" val="#167752;"/>
</p:tagLst>
</file>

<file path=ppt/tags/tag41.xml><?xml version="1.0" encoding="utf-8"?>
<p:tagLst xmlns:a="http://schemas.openxmlformats.org/drawingml/2006/main" xmlns:r="http://schemas.openxmlformats.org/officeDocument/2006/relationships" xmlns:p="http://schemas.openxmlformats.org/presentationml/2006/main">
  <p:tag name="ISLIDE.ICON" val="#167752;"/>
</p:tagLst>
</file>

<file path=ppt/tags/tag42.xml><?xml version="1.0" encoding="utf-8"?>
<p:tagLst xmlns:a="http://schemas.openxmlformats.org/drawingml/2006/main" xmlns:r="http://schemas.openxmlformats.org/officeDocument/2006/relationships" xmlns:p="http://schemas.openxmlformats.org/presentationml/2006/main">
  <p:tag name="ISLIDE.ICON" val="#167752;"/>
</p:tagLst>
</file>

<file path=ppt/tags/tag43.xml><?xml version="1.0" encoding="utf-8"?>
<p:tagLst xmlns:a="http://schemas.openxmlformats.org/drawingml/2006/main" xmlns:r="http://schemas.openxmlformats.org/officeDocument/2006/relationships" xmlns:p="http://schemas.openxmlformats.org/presentationml/2006/main">
  <p:tag name="ISLIDE.ICON" val="#167752;"/>
</p:tagLst>
</file>

<file path=ppt/tags/tag44.xml><?xml version="1.0" encoding="utf-8"?>
<p:tagLst xmlns:a="http://schemas.openxmlformats.org/drawingml/2006/main" xmlns:r="http://schemas.openxmlformats.org/officeDocument/2006/relationships" xmlns:p="http://schemas.openxmlformats.org/presentationml/2006/main">
  <p:tag name="ISLIDE.ICON" val="#167752;"/>
</p:tagLst>
</file>

<file path=ppt/tags/tag45.xml><?xml version="1.0" encoding="utf-8"?>
<p:tagLst xmlns:a="http://schemas.openxmlformats.org/drawingml/2006/main" xmlns:r="http://schemas.openxmlformats.org/officeDocument/2006/relationships" xmlns:p="http://schemas.openxmlformats.org/presentationml/2006/main">
  <p:tag name="ISLIDE.ICON" val="#167752;"/>
</p:tagLst>
</file>

<file path=ppt/tags/tag46.xml><?xml version="1.0" encoding="utf-8"?>
<p:tagLst xmlns:a="http://schemas.openxmlformats.org/drawingml/2006/main" xmlns:r="http://schemas.openxmlformats.org/officeDocument/2006/relationships" xmlns:p="http://schemas.openxmlformats.org/presentationml/2006/main">
  <p:tag name="ISLIDE.ICON" val="#167752;"/>
</p:tagLst>
</file>

<file path=ppt/tags/tag47.xml><?xml version="1.0" encoding="utf-8"?>
<p:tagLst xmlns:a="http://schemas.openxmlformats.org/drawingml/2006/main" xmlns:r="http://schemas.openxmlformats.org/officeDocument/2006/relationships" xmlns:p="http://schemas.openxmlformats.org/presentationml/2006/main">
  <p:tag name="ISLIDE.ICON" val="#167752;"/>
</p:tagLst>
</file>

<file path=ppt/tags/tag48.xml><?xml version="1.0" encoding="utf-8"?>
<p:tagLst xmlns:a="http://schemas.openxmlformats.org/drawingml/2006/main" xmlns:r="http://schemas.openxmlformats.org/officeDocument/2006/relationships" xmlns:p="http://schemas.openxmlformats.org/presentationml/2006/main">
  <p:tag name="ISLIDE.ICON" val="#167752;"/>
</p:tagLst>
</file>

<file path=ppt/tags/tag49.xml><?xml version="1.0" encoding="utf-8"?>
<p:tagLst xmlns:a="http://schemas.openxmlformats.org/drawingml/2006/main" xmlns:r="http://schemas.openxmlformats.org/officeDocument/2006/relationships" xmlns:p="http://schemas.openxmlformats.org/presentationml/2006/main">
  <p:tag name="ISLIDE.ICON" val="#167752;"/>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ISLIDE.ICON" val="#167752;"/>
</p:tagLst>
</file>

<file path=ppt/tags/tag51.xml><?xml version="1.0" encoding="utf-8"?>
<p:tagLst xmlns:a="http://schemas.openxmlformats.org/drawingml/2006/main" xmlns:r="http://schemas.openxmlformats.org/officeDocument/2006/relationships" xmlns:p="http://schemas.openxmlformats.org/presentationml/2006/main">
  <p:tag name="ISLIDE.ICON" val="#167752;"/>
</p:tagLst>
</file>

<file path=ppt/tags/tag52.xml><?xml version="1.0" encoding="utf-8"?>
<p:tagLst xmlns:a="http://schemas.openxmlformats.org/drawingml/2006/main" xmlns:r="http://schemas.openxmlformats.org/officeDocument/2006/relationships" xmlns:p="http://schemas.openxmlformats.org/presentationml/2006/main">
  <p:tag name="ISLIDE.ICON" val="#167752;"/>
</p:tagLst>
</file>

<file path=ppt/tags/tag53.xml><?xml version="1.0" encoding="utf-8"?>
<p:tagLst xmlns:a="http://schemas.openxmlformats.org/drawingml/2006/main" xmlns:r="http://schemas.openxmlformats.org/officeDocument/2006/relationships" xmlns:p="http://schemas.openxmlformats.org/presentationml/2006/main">
  <p:tag name="ISLIDE.ICON" val="#167752;"/>
</p:tagLst>
</file>

<file path=ppt/tags/tag54.xml><?xml version="1.0" encoding="utf-8"?>
<p:tagLst xmlns:a="http://schemas.openxmlformats.org/drawingml/2006/main" xmlns:r="http://schemas.openxmlformats.org/officeDocument/2006/relationships" xmlns:p="http://schemas.openxmlformats.org/presentationml/2006/main">
  <p:tag name="ISLIDE.ICON" val="#167752;"/>
</p:tagLst>
</file>

<file path=ppt/tags/tag55.xml><?xml version="1.0" encoding="utf-8"?>
<p:tagLst xmlns:a="http://schemas.openxmlformats.org/drawingml/2006/main" xmlns:r="http://schemas.openxmlformats.org/officeDocument/2006/relationships" xmlns:p="http://schemas.openxmlformats.org/presentationml/2006/main">
  <p:tag name="ISLIDE.ICON" val="#167752;"/>
</p:tagLst>
</file>

<file path=ppt/tags/tag56.xml><?xml version="1.0" encoding="utf-8"?>
<p:tagLst xmlns:a="http://schemas.openxmlformats.org/drawingml/2006/main" xmlns:r="http://schemas.openxmlformats.org/officeDocument/2006/relationships" xmlns:p="http://schemas.openxmlformats.org/presentationml/2006/main">
  <p:tag name="ISLIDE.ICON" val="#167752;"/>
</p:tagLst>
</file>

<file path=ppt/tags/tag57.xml><?xml version="1.0" encoding="utf-8"?>
<p:tagLst xmlns:a="http://schemas.openxmlformats.org/drawingml/2006/main" xmlns:r="http://schemas.openxmlformats.org/officeDocument/2006/relationships" xmlns:p="http://schemas.openxmlformats.org/presentationml/2006/main">
  <p:tag name="ISLIDE.ICON" val="#167752;"/>
</p:tagLst>
</file>

<file path=ppt/tags/tag58.xml><?xml version="1.0" encoding="utf-8"?>
<p:tagLst xmlns:a="http://schemas.openxmlformats.org/drawingml/2006/main" xmlns:r="http://schemas.openxmlformats.org/officeDocument/2006/relationships" xmlns:p="http://schemas.openxmlformats.org/presentationml/2006/main">
  <p:tag name="ISLIDE.ICON" val="#167752;"/>
</p:tagLst>
</file>

<file path=ppt/tags/tag59.xml><?xml version="1.0" encoding="utf-8"?>
<p:tagLst xmlns:a="http://schemas.openxmlformats.org/drawingml/2006/main" xmlns:r="http://schemas.openxmlformats.org/officeDocument/2006/relationships" xmlns:p="http://schemas.openxmlformats.org/presentationml/2006/main">
  <p:tag name="ISLIDE.ICON" val="#16775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ISLIDE.ICON" val="#167752;"/>
</p:tagLst>
</file>

<file path=ppt/tags/tag61.xml><?xml version="1.0" encoding="utf-8"?>
<p:tagLst xmlns:a="http://schemas.openxmlformats.org/drawingml/2006/main" xmlns:r="http://schemas.openxmlformats.org/officeDocument/2006/relationships" xmlns:p="http://schemas.openxmlformats.org/presentationml/2006/main">
  <p:tag name="ISLIDE.ICON" val="#167752;"/>
</p:tagLst>
</file>

<file path=ppt/tags/tag62.xml><?xml version="1.0" encoding="utf-8"?>
<p:tagLst xmlns:a="http://schemas.openxmlformats.org/drawingml/2006/main" xmlns:r="http://schemas.openxmlformats.org/officeDocument/2006/relationships" xmlns:p="http://schemas.openxmlformats.org/presentationml/2006/main">
  <p:tag name="ISLIDE.ICON" val="#167752;"/>
</p:tagLst>
</file>

<file path=ppt/tags/tag63.xml><?xml version="1.0" encoding="utf-8"?>
<p:tagLst xmlns:a="http://schemas.openxmlformats.org/drawingml/2006/main" xmlns:r="http://schemas.openxmlformats.org/officeDocument/2006/relationships" xmlns:p="http://schemas.openxmlformats.org/presentationml/2006/main">
  <p:tag name="ISLIDE.ICON" val="#167752;"/>
</p:tagLst>
</file>

<file path=ppt/tags/tag64.xml><?xml version="1.0" encoding="utf-8"?>
<p:tagLst xmlns:a="http://schemas.openxmlformats.org/drawingml/2006/main" xmlns:r="http://schemas.openxmlformats.org/officeDocument/2006/relationships" xmlns:p="http://schemas.openxmlformats.org/presentationml/2006/main">
  <p:tag name="ISLIDE.ICON" val="#167752;"/>
</p:tagLst>
</file>

<file path=ppt/tags/tag65.xml><?xml version="1.0" encoding="utf-8"?>
<p:tagLst xmlns:a="http://schemas.openxmlformats.org/drawingml/2006/main" xmlns:r="http://schemas.openxmlformats.org/officeDocument/2006/relationships" xmlns:p="http://schemas.openxmlformats.org/presentationml/2006/main">
  <p:tag name="ISLIDE.ICON" val="#167752;"/>
</p:tagLst>
</file>

<file path=ppt/tags/tag66.xml><?xml version="1.0" encoding="utf-8"?>
<p:tagLst xmlns:a="http://schemas.openxmlformats.org/drawingml/2006/main" xmlns:r="http://schemas.openxmlformats.org/officeDocument/2006/relationships" xmlns:p="http://schemas.openxmlformats.org/presentationml/2006/main">
  <p:tag name="ISLIDE.ICON" val="#167752;"/>
</p:tagLst>
</file>

<file path=ppt/tags/tag67.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68.xml><?xml version="1.0" encoding="utf-8"?>
<p:tagLst xmlns:a="http://schemas.openxmlformats.org/drawingml/2006/main" xmlns:r="http://schemas.openxmlformats.org/officeDocument/2006/relationships" xmlns:p="http://schemas.openxmlformats.org/presentationml/2006/main">
  <p:tag name="ISLIDE.ICON" val="#167752;"/>
</p:tagLst>
</file>

<file path=ppt/tags/tag69.xml><?xml version="1.0" encoding="utf-8"?>
<p:tagLst xmlns:a="http://schemas.openxmlformats.org/drawingml/2006/main" xmlns:r="http://schemas.openxmlformats.org/officeDocument/2006/relationships" xmlns:p="http://schemas.openxmlformats.org/presentationml/2006/main">
  <p:tag name="ISLIDE.ICON" val="#167752;"/>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ISLIDE.ICON" val="#167752;"/>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11423</Words>
  <Application>Microsoft Office PowerPoint</Application>
  <PresentationFormat>宽屏</PresentationFormat>
  <Paragraphs>415</Paragraphs>
  <Slides>67</Slides>
  <Notes>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67</vt:i4>
      </vt:variant>
    </vt:vector>
  </HeadingPairs>
  <TitlesOfParts>
    <vt:vector size="74" baseType="lpstr">
      <vt:lpstr>等线</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2024-06-06T02:25:19Z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